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bDJKtJpxrsUAGQzaH0yQn80u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8" autoAdjust="0"/>
  </p:normalViewPr>
  <p:slideViewPr>
    <p:cSldViewPr snapToGrid="0">
      <p:cViewPr varScale="1">
        <p:scale>
          <a:sx n="24" d="100"/>
          <a:sy n="24" d="100"/>
        </p:scale>
        <p:origin x="97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c85b26d1d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c85b26d1d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85b26d1d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85b26d1d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c85b26d1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c85b26d1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20bfe442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20bfe442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85b26d1d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85b26d1d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85b26d1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85b26d1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85b26d1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c85b26d1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85b26d1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85b26d1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c85b26d1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c85b26d1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"/>
          <p:cNvSpPr txBox="1">
            <a:spLocks noGrp="1"/>
          </p:cNvSpPr>
          <p:nvPr>
            <p:ph type="ctrTitle"/>
          </p:nvPr>
        </p:nvSpPr>
        <p:spPr>
          <a:xfrm>
            <a:off x="1440008" y="4960137"/>
            <a:ext cx="678959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Arial"/>
              <a:buNone/>
              <a:defRPr sz="4000">
                <a:solidFill>
                  <a:srgbClr val="4641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55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>
            <a:off x="144000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5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5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78842"/>
            <a:ext cx="1069299" cy="106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1151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3999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5A5A5"/>
              </a:buClr>
              <a:buSzPts val="1800"/>
              <a:buChar char="?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Char char="?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Char char="?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14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Char char="?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?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?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cxnSp>
        <p:nvCxnSpPr>
          <p:cNvPr id="99" name="Google Shape;99;p15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0" y="0"/>
            <a:ext cx="1069299" cy="106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114300" y="5716324"/>
            <a:ext cx="17272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 rot="5400000">
            <a:off x="-718152" y="2053595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 rot="5400000">
            <a:off x="-942181" y="2640065"/>
            <a:ext cx="332708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 rot="5400000">
            <a:off x="-127914" y="3816773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278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1278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595628" y="4960137"/>
            <a:ext cx="663397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Aria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50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1659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7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78842"/>
            <a:ext cx="1069299" cy="106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4641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4641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151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78842"/>
            <a:ext cx="1069299" cy="106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662544" y="4960138"/>
            <a:ext cx="6567055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Arial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FDCF8A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83" name="Google Shape;83;p13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678842"/>
            <a:ext cx="1069299" cy="1066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3800" y="6092977"/>
            <a:ext cx="17272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151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641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151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151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4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222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678842"/>
            <a:ext cx="1069299" cy="1066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PDUpskil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sammt.org/sam-administrators-institu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bartow@mt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mailto:carli.cockrell@mt.gov" TargetMode="External"/><Relationship Id="rId4" Type="http://schemas.openxmlformats.org/officeDocument/2006/relationships/hyperlink" Target="mailto:jbryant3@mt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.sitehost.iu.edu/courses/tos/online-teaching/red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qol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1221600" y="4839425"/>
            <a:ext cx="70080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600"/>
              <a:buFont typeface="Arial"/>
              <a:buNone/>
            </a:pPr>
            <a:r>
              <a:rPr lang="en-US" sz="2000"/>
              <a:t>Colet Bartow, Senior Manager, Teaching and Learning Dept.</a:t>
            </a:r>
            <a:endParaRPr sz="20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600"/>
              <a:buFont typeface="Arial"/>
              <a:buNone/>
            </a:pPr>
            <a:endParaRPr sz="20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600"/>
              <a:buFont typeface="Arial"/>
              <a:buNone/>
            </a:pPr>
            <a:r>
              <a:rPr lang="en-US" sz="2000"/>
              <a:t>Jess Bryant, Teacher Learning Hub Coordinator</a:t>
            </a:r>
            <a:endParaRPr sz="20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600"/>
              <a:buFont typeface="Arial"/>
              <a:buNone/>
            </a:pPr>
            <a:endParaRPr sz="2000"/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600"/>
              <a:buFont typeface="Arial"/>
              <a:buNone/>
            </a:pPr>
            <a:r>
              <a:rPr lang="en-US" sz="2000"/>
              <a:t>Carli Cockrell, Professional Learning Coordinator</a:t>
            </a:r>
            <a:endParaRPr sz="2000"/>
          </a:p>
        </p:txBody>
      </p:sp>
      <p:sp>
        <p:nvSpPr>
          <p:cNvPr id="110" name="Google Shape;110;p1"/>
          <p:cNvSpPr txBox="1">
            <a:spLocks noGrp="1"/>
          </p:cNvSpPr>
          <p:nvPr>
            <p:ph type="subTitle" idx="1"/>
          </p:nvPr>
        </p:nvSpPr>
        <p:spPr>
          <a:xfrm>
            <a:off x="8521475" y="5112850"/>
            <a:ext cx="33120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</a:rPr>
              <a:t>Department of Teaching and Learning</a:t>
            </a: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>
                <a:solidFill>
                  <a:schemeClr val="dk2"/>
                </a:solidFill>
              </a:rPr>
              <a:t>Curriculum, Instruction, and Professional Learning Unit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033500" y="1140550"/>
            <a:ext cx="10347600" cy="2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/>
              <a:t>Professional Development Planning to Upskill Online Teaching</a:t>
            </a:r>
            <a:endParaRPr sz="5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85b26d1d_1_37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Available PD List</a:t>
            </a:r>
            <a:endParaRPr/>
          </a:p>
        </p:txBody>
      </p:sp>
      <p:sp>
        <p:nvSpPr>
          <p:cNvPr id="195" name="Google Shape;195;g8c85b26d1d_1_37"/>
          <p:cNvSpPr txBox="1">
            <a:spLocks noGrp="1"/>
          </p:cNvSpPr>
          <p:nvPr>
            <p:ph type="body" idx="1"/>
          </p:nvPr>
        </p:nvSpPr>
        <p:spPr>
          <a:xfrm>
            <a:off x="5636825" y="2629875"/>
            <a:ext cx="5361300" cy="1207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Visit </a:t>
            </a:r>
            <a:r>
              <a:rPr lang="en-US" sz="24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https://bit.ly/PDUpskill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sz="2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Handout is available on the </a:t>
            </a:r>
            <a:r>
              <a:rPr lang="en-US" sz="24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SAM Virtual Administrators Institute website</a:t>
            </a:r>
            <a:r>
              <a:rPr lang="en-US" sz="2400" dirty="0"/>
              <a:t>! </a:t>
            </a:r>
            <a:endParaRPr sz="2400" dirty="0"/>
          </a:p>
        </p:txBody>
      </p:sp>
      <p:pic>
        <p:nvPicPr>
          <p:cNvPr id="196" name="Google Shape;196;g8c85b26d1d_1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950" y="2286000"/>
            <a:ext cx="4346525" cy="26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85b26d1d_1_22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Closing Thoughts</a:t>
            </a:r>
            <a:endParaRPr/>
          </a:p>
        </p:txBody>
      </p:sp>
      <p:sp>
        <p:nvSpPr>
          <p:cNvPr id="202" name="Google Shape;202;g8c85b26d1d_1_22"/>
          <p:cNvSpPr txBox="1">
            <a:spLocks noGrp="1"/>
          </p:cNvSpPr>
          <p:nvPr>
            <p:ph type="body" idx="1"/>
          </p:nvPr>
        </p:nvSpPr>
        <p:spPr>
          <a:xfrm>
            <a:off x="1278128" y="2286000"/>
            <a:ext cx="972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★"/>
            </a:pPr>
            <a:r>
              <a:rPr lang="en-US" sz="2700"/>
              <a:t>More time upfront = payoff throughout the year</a:t>
            </a:r>
            <a:endParaRPr sz="27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US" sz="2700"/>
              <a:t>Sell it to your staff (reuseable!) </a:t>
            </a:r>
            <a:endParaRPr sz="27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US" sz="2700"/>
              <a:t>Check in on your teachers</a:t>
            </a:r>
            <a:endParaRPr sz="27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US" sz="2700"/>
              <a:t>It won’t be perfect - that’s ok</a:t>
            </a:r>
            <a:endParaRPr sz="27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★"/>
            </a:pPr>
            <a:r>
              <a:rPr lang="en-US" sz="2700"/>
              <a:t>Clear communication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★"/>
            </a:pPr>
            <a:r>
              <a:rPr lang="en-US" sz="2700"/>
              <a:t>PD autonomy</a:t>
            </a:r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c85b26d1d_1_27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08" name="Google Shape;208;g8c85b26d1d_1_27"/>
          <p:cNvSpPr txBox="1">
            <a:spLocks noGrp="1"/>
          </p:cNvSpPr>
          <p:nvPr>
            <p:ph type="body" idx="1"/>
          </p:nvPr>
        </p:nvSpPr>
        <p:spPr>
          <a:xfrm>
            <a:off x="1278128" y="2286000"/>
            <a:ext cx="9720000" cy="4023300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/>
              <a:t>Colet Bartow, </a:t>
            </a:r>
            <a:r>
              <a:rPr lang="en-US" sz="26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cbartow@mt.gov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endParaRPr sz="2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/>
              <a:t>Jessica Bryant, </a:t>
            </a:r>
            <a:r>
              <a:rPr lang="en-US" sz="26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jbryant3@mt.gov</a:t>
            </a:r>
            <a:endParaRPr sz="2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600" dirty="0"/>
              <a:t>Carli Cockrell, </a:t>
            </a:r>
            <a:r>
              <a:rPr lang="en-US" sz="2600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carli.cockrell@mt.gov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endParaRPr sz="2600" dirty="0">
              <a:solidFill>
                <a:srgbClr val="002060"/>
              </a:solidFill>
            </a:endParaRPr>
          </a:p>
        </p:txBody>
      </p:sp>
      <p:pic>
        <p:nvPicPr>
          <p:cNvPr id="209" name="Google Shape;209;g8c85b26d1d_1_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4125" y="1507200"/>
            <a:ext cx="4151925" cy="41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Arial"/>
              <a:buNone/>
            </a:pPr>
            <a:r>
              <a:rPr lang="en-US"/>
              <a:t>A Little About Us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2925" y="1887113"/>
            <a:ext cx="2642100" cy="29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4092900" y="5251500"/>
            <a:ext cx="4090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Jess Bryant</a:t>
            </a:r>
            <a:endParaRPr sz="2400" b="1"/>
          </a:p>
        </p:txBody>
      </p:sp>
      <p:sp>
        <p:nvSpPr>
          <p:cNvPr id="119" name="Google Shape;119;p2"/>
          <p:cNvSpPr txBox="1"/>
          <p:nvPr/>
        </p:nvSpPr>
        <p:spPr>
          <a:xfrm>
            <a:off x="7978725" y="5251500"/>
            <a:ext cx="4090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Carli Cockrell</a:t>
            </a:r>
            <a:endParaRPr sz="2400" b="1"/>
          </a:p>
        </p:txBody>
      </p:sp>
      <p:pic>
        <p:nvPicPr>
          <p:cNvPr id="120" name="Google Shape;1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75" y="1887125"/>
            <a:ext cx="2748375" cy="29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107174" y="5251500"/>
            <a:ext cx="36981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Colet Bartow</a:t>
            </a:r>
            <a:endParaRPr sz="2400" b="1"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l="3805" t="19610" r="5590" b="1630"/>
          <a:stretch/>
        </p:blipFill>
        <p:spPr>
          <a:xfrm>
            <a:off x="4719625" y="1887125"/>
            <a:ext cx="2642101" cy="29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1235991" y="52649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800"/>
              <a:buFont typeface="Arial"/>
              <a:buNone/>
            </a:pPr>
            <a:r>
              <a:rPr lang="en-US" sz="4800"/>
              <a:t>Agenda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1724904" y="1677154"/>
            <a:ext cx="4187848" cy="3849536"/>
            <a:chOff x="1293736" y="1258050"/>
            <a:chExt cx="2726286" cy="2547000"/>
          </a:xfrm>
        </p:grpSpPr>
        <p:sp>
          <p:nvSpPr>
            <p:cNvPr id="129" name="Google Shape;129;p3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6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Planning</a:t>
              </a:r>
              <a:endParaRPr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dentifying skill-set gaps and making a professional development plan. 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4271752" y="1677154"/>
            <a:ext cx="4187848" cy="3849536"/>
            <a:chOff x="3203958" y="1258050"/>
            <a:chExt cx="2726286" cy="2547000"/>
          </a:xfrm>
        </p:grpSpPr>
        <p:sp>
          <p:nvSpPr>
            <p:cNvPr id="134" name="Google Shape;134;p3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6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Ongoing Evaluation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Evaluating and planning as part of a continual cycle of improvement.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6831661" y="1677065"/>
            <a:ext cx="4187848" cy="3849536"/>
            <a:chOff x="5123977" y="1258050"/>
            <a:chExt cx="2726286" cy="2547000"/>
          </a:xfrm>
        </p:grpSpPr>
        <p:sp>
          <p:nvSpPr>
            <p:cNvPr id="139" name="Google Shape;139;p3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Areas of Consideration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500">
                  <a:latin typeface="Roboto"/>
                  <a:ea typeface="Roboto"/>
                  <a:cs typeface="Roboto"/>
                  <a:sym typeface="Roboto"/>
                </a:rPr>
                <a:t>Using the identified skill-set gaps and what is already available to upskill online teaching.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0bfe4425_2_0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Planning - Step 1: Pick a Platform</a:t>
            </a:r>
            <a:endParaRPr sz="4500"/>
          </a:p>
        </p:txBody>
      </p:sp>
      <p:sp>
        <p:nvSpPr>
          <p:cNvPr id="148" name="Google Shape;148;g820bfe4425_2_0"/>
          <p:cNvSpPr txBox="1">
            <a:spLocks noGrp="1"/>
          </p:cNvSpPr>
          <p:nvPr>
            <p:ph type="body" idx="1"/>
          </p:nvPr>
        </p:nvSpPr>
        <p:spPr>
          <a:xfrm>
            <a:off x="1278125" y="2084925"/>
            <a:ext cx="3339000" cy="35523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800"/>
              <a:t>Consistent platform and select tools </a:t>
            </a:r>
            <a:endParaRPr sz="3800"/>
          </a:p>
        </p:txBody>
      </p:sp>
      <p:sp>
        <p:nvSpPr>
          <p:cNvPr id="149" name="Google Shape;149;g820bfe4425_2_0"/>
          <p:cNvSpPr txBox="1">
            <a:spLocks noGrp="1"/>
          </p:cNvSpPr>
          <p:nvPr>
            <p:ph type="body" idx="1"/>
          </p:nvPr>
        </p:nvSpPr>
        <p:spPr>
          <a:xfrm>
            <a:off x="6555600" y="1939350"/>
            <a:ext cx="5356500" cy="4437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800"/>
              <a:t>Easier for...</a:t>
            </a:r>
            <a:endParaRPr sz="3800"/>
          </a:p>
          <a:p>
            <a:pPr marL="457200" lvl="0" indent="-469900" algn="l" rtl="0">
              <a:spcBef>
                <a:spcPts val="120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students and teacher to learn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tech team to support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parents to support their kids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you to provide PD</a:t>
            </a:r>
            <a:endParaRPr sz="3800"/>
          </a:p>
        </p:txBody>
      </p:sp>
      <p:sp>
        <p:nvSpPr>
          <p:cNvPr id="150" name="Google Shape;150;g820bfe4425_2_0"/>
          <p:cNvSpPr/>
          <p:nvPr/>
        </p:nvSpPr>
        <p:spPr>
          <a:xfrm>
            <a:off x="4617125" y="3429725"/>
            <a:ext cx="1580100" cy="9525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1C4587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85b26d1d_0_314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Planning - Step 2: Establish Skill-Set Gaps</a:t>
            </a:r>
            <a:endParaRPr sz="3900"/>
          </a:p>
        </p:txBody>
      </p:sp>
      <p:sp>
        <p:nvSpPr>
          <p:cNvPr id="156" name="Google Shape;156;g8c85b26d1d_0_314"/>
          <p:cNvSpPr txBox="1">
            <a:spLocks noGrp="1"/>
          </p:cNvSpPr>
          <p:nvPr>
            <p:ph type="body" idx="1"/>
          </p:nvPr>
        </p:nvSpPr>
        <p:spPr>
          <a:xfrm>
            <a:off x="1278127" y="2286000"/>
            <a:ext cx="48876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Assess for identified skills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are the gaps?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Time is valuable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Prioritize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Group similar to in the classroom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 "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c85b26d1d_0_314"/>
          <p:cNvSpPr txBox="1"/>
          <p:nvPr/>
        </p:nvSpPr>
        <p:spPr>
          <a:xfrm>
            <a:off x="6557050" y="2084925"/>
            <a:ext cx="48876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Online Teaching Readiness Survey </a:t>
            </a:r>
            <a:r>
              <a:rPr lang="en-US" sz="2100" b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Example from Indiana University</a:t>
            </a:r>
            <a:endParaRPr sz="1900" b="1" dirty="0">
              <a:solidFill>
                <a:srgbClr val="002060"/>
              </a:solidFill>
            </a:endParaRPr>
          </a:p>
        </p:txBody>
      </p:sp>
      <p:pic>
        <p:nvPicPr>
          <p:cNvPr id="158" name="Google Shape;158;g8c85b26d1d_0_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213" y="2960650"/>
            <a:ext cx="5805274" cy="30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85b26d1d_1_7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Planning - Step 3: Make a PD Plan</a:t>
            </a:r>
            <a:endParaRPr/>
          </a:p>
        </p:txBody>
      </p:sp>
      <p:sp>
        <p:nvSpPr>
          <p:cNvPr id="164" name="Google Shape;164;g8c85b26d1d_1_7"/>
          <p:cNvSpPr txBox="1">
            <a:spLocks noGrp="1"/>
          </p:cNvSpPr>
          <p:nvPr>
            <p:ph type="body" idx="1"/>
          </p:nvPr>
        </p:nvSpPr>
        <p:spPr>
          <a:xfrm>
            <a:off x="1278125" y="2278800"/>
            <a:ext cx="4649700" cy="2300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00" b="1"/>
              <a:t>Choose Professional Learning Models</a:t>
            </a:r>
            <a:endParaRPr sz="2900" b="1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600"/>
              <a:t>Peer-coaching groups/mentorships</a:t>
            </a:r>
            <a:endParaRPr sz="26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600"/>
              <a:t>Formal instruction</a:t>
            </a:r>
            <a:endParaRPr sz="26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600"/>
              <a:t>In-the-moment tutorials and knowledgebases</a:t>
            </a:r>
            <a:endParaRPr sz="2600"/>
          </a:p>
        </p:txBody>
      </p:sp>
      <p:pic>
        <p:nvPicPr>
          <p:cNvPr id="165" name="Google Shape;165;g8c85b26d1d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100" y="2084925"/>
            <a:ext cx="4649699" cy="348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85b26d1d_1_2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Planning - Step 4: Ongoing Evaluation</a:t>
            </a:r>
            <a:endParaRPr/>
          </a:p>
        </p:txBody>
      </p:sp>
      <p:sp>
        <p:nvSpPr>
          <p:cNvPr id="171" name="Google Shape;171;g8c85b26d1d_1_2"/>
          <p:cNvSpPr txBox="1">
            <a:spLocks noGrp="1"/>
          </p:cNvSpPr>
          <p:nvPr>
            <p:ph type="body" idx="1"/>
          </p:nvPr>
        </p:nvSpPr>
        <p:spPr>
          <a:xfrm>
            <a:off x="1278125" y="2084925"/>
            <a:ext cx="5714400" cy="4224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b="1"/>
              <a:t>Plan ahead for routine check-ins</a:t>
            </a:r>
            <a:endParaRPr sz="2700" b="1"/>
          </a:p>
          <a:p>
            <a:pPr marL="9144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❏"/>
            </a:pPr>
            <a:r>
              <a:rPr lang="en-US" sz="2700"/>
              <a:t>Is this working? </a:t>
            </a:r>
            <a:endParaRPr sz="2700"/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-US" sz="2700"/>
              <a:t>What supports are needed?</a:t>
            </a:r>
            <a:endParaRPr sz="2700"/>
          </a:p>
          <a:p>
            <a:pPr marL="9144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❏"/>
            </a:pPr>
            <a:r>
              <a:rPr lang="en-US" sz="2700"/>
              <a:t>How is morale? </a:t>
            </a:r>
            <a:endParaRPr sz="2700"/>
          </a:p>
        </p:txBody>
      </p:sp>
      <p:pic>
        <p:nvPicPr>
          <p:cNvPr id="172" name="Google Shape;172;g8c85b26d1d_1_2"/>
          <p:cNvPicPr preferRelativeResize="0"/>
          <p:nvPr/>
        </p:nvPicPr>
        <p:blipFill rotWithShape="1">
          <a:blip r:embed="rId3">
            <a:alphaModFix/>
          </a:blip>
          <a:srcRect l="19408" t="9296" r="10548" b="10767"/>
          <a:stretch/>
        </p:blipFill>
        <p:spPr>
          <a:xfrm>
            <a:off x="7216750" y="2084925"/>
            <a:ext cx="4247026" cy="32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c85b26d1d_1_12"/>
          <p:cNvSpPr txBox="1">
            <a:spLocks noGrp="1"/>
          </p:cNvSpPr>
          <p:nvPr>
            <p:ph type="title"/>
          </p:nvPr>
        </p:nvSpPr>
        <p:spPr>
          <a:xfrm>
            <a:off x="1278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Professional Development - Areas of Need</a:t>
            </a:r>
            <a:endParaRPr/>
          </a:p>
        </p:txBody>
      </p:sp>
      <p:sp>
        <p:nvSpPr>
          <p:cNvPr id="178" name="Google Shape;178;g8c85b26d1d_1_12"/>
          <p:cNvSpPr txBox="1">
            <a:spLocks noGrp="1"/>
          </p:cNvSpPr>
          <p:nvPr>
            <p:ph type="body" idx="1"/>
          </p:nvPr>
        </p:nvSpPr>
        <p:spPr>
          <a:xfrm>
            <a:off x="1961200" y="1901250"/>
            <a:ext cx="9036900" cy="4179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Platform Training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Effective Online Pedagogy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How to support special education, ELs, and specific student populations </a:t>
            </a:r>
            <a:endParaRPr sz="2400"/>
          </a:p>
        </p:txBody>
      </p:sp>
      <p:pic>
        <p:nvPicPr>
          <p:cNvPr id="179" name="Google Shape;179;g8c85b26d1d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999" y="2882900"/>
            <a:ext cx="777239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8c85b26d1d_1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507" y="1829525"/>
            <a:ext cx="780250" cy="80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8c85b26d1d_1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7497" y="3938475"/>
            <a:ext cx="780250" cy="80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8c85b26d1d_1_12"/>
          <p:cNvSpPr/>
          <p:nvPr/>
        </p:nvSpPr>
        <p:spPr>
          <a:xfrm>
            <a:off x="7788250" y="1901250"/>
            <a:ext cx="2442900" cy="975000"/>
          </a:xfrm>
          <a:prstGeom prst="wedgeRoundRectCallout">
            <a:avLst>
              <a:gd name="adj1" fmla="val -160550"/>
              <a:gd name="adj2" fmla="val -1735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How are you going to teach students and parents to use the platform?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85b26d1d_1_17"/>
          <p:cNvSpPr txBox="1">
            <a:spLocks noGrp="1"/>
          </p:cNvSpPr>
          <p:nvPr>
            <p:ph type="title"/>
          </p:nvPr>
        </p:nvSpPr>
        <p:spPr>
          <a:xfrm>
            <a:off x="1236003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Effective Online Pedagogy</a:t>
            </a:r>
            <a:endParaRPr/>
          </a:p>
        </p:txBody>
      </p:sp>
      <p:sp>
        <p:nvSpPr>
          <p:cNvPr id="188" name="Google Shape;188;g8c85b26d1d_1_17"/>
          <p:cNvSpPr txBox="1">
            <a:spLocks noGrp="1"/>
          </p:cNvSpPr>
          <p:nvPr>
            <p:ph type="body" idx="1"/>
          </p:nvPr>
        </p:nvSpPr>
        <p:spPr>
          <a:xfrm>
            <a:off x="1278125" y="1967675"/>
            <a:ext cx="4866000" cy="23004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900" b="1" dirty="0"/>
              <a:t>Focus on how this transition can help in the long-term!</a:t>
            </a:r>
            <a:endParaRPr sz="2900" b="1"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400" dirty="0"/>
              <a:t>Not a priority in traditional K-12 pre-service education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Not tool dependent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Focused on theories, principles, and student-focused instructional design and competencies (</a:t>
            </a:r>
            <a:r>
              <a:rPr lang="en-US" sz="2400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NSQOL</a:t>
            </a:r>
            <a:r>
              <a:rPr lang="en-US" sz="2400" dirty="0"/>
              <a:t>)</a:t>
            </a:r>
            <a:endParaRPr sz="2400" dirty="0"/>
          </a:p>
        </p:txBody>
      </p:sp>
      <p:pic>
        <p:nvPicPr>
          <p:cNvPr id="189" name="Google Shape;189;g8c85b26d1d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1975" y="2084926"/>
            <a:ext cx="5140025" cy="34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OPI Template">
      <a:dk1>
        <a:srgbClr val="2E2B21"/>
      </a:dk1>
      <a:lt1>
        <a:srgbClr val="FFFFFF"/>
      </a:lt1>
      <a:dk2>
        <a:srgbClr val="605B4F"/>
      </a:dk2>
      <a:lt2>
        <a:srgbClr val="FFFFFF"/>
      </a:lt2>
      <a:accent1>
        <a:srgbClr val="FBB040"/>
      </a:accent1>
      <a:accent2>
        <a:srgbClr val="8F1D4D"/>
      </a:accent2>
      <a:accent3>
        <a:srgbClr val="073763"/>
      </a:accent3>
      <a:accent4>
        <a:srgbClr val="8CA221"/>
      </a:accent4>
      <a:accent5>
        <a:srgbClr val="8F1D4D"/>
      </a:accent5>
      <a:accent6>
        <a:srgbClr val="FBB040"/>
      </a:accent6>
      <a:hlink>
        <a:srgbClr val="8CA221"/>
      </a:hlink>
      <a:folHlink>
        <a:srgbClr val="8CA2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Widescreen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Twentieth Century</vt:lpstr>
      <vt:lpstr>Roboto</vt:lpstr>
      <vt:lpstr>Courier New</vt:lpstr>
      <vt:lpstr>Noto Sans Symbols</vt:lpstr>
      <vt:lpstr>Integral</vt:lpstr>
      <vt:lpstr>Colet Bartow, Senior Manager, Teaching and Learning Dept.  Jess Bryant, Teacher Learning Hub Coordinator  Carli Cockrell, Professional Learning Coordinator</vt:lpstr>
      <vt:lpstr>A Little About Us</vt:lpstr>
      <vt:lpstr>Agenda</vt:lpstr>
      <vt:lpstr>Planning - Step 1: Pick a Platform</vt:lpstr>
      <vt:lpstr>Planning - Step 2: Establish Skill-Set Gaps</vt:lpstr>
      <vt:lpstr>Planning - Step 3: Make a PD Plan</vt:lpstr>
      <vt:lpstr>Planning - Step 4: Ongoing Evaluation</vt:lpstr>
      <vt:lpstr>Professional Development - Areas of Need</vt:lpstr>
      <vt:lpstr>Effective Online Pedagogy</vt:lpstr>
      <vt:lpstr>Available PD List</vt:lpstr>
      <vt:lpstr>Closing Thoughts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Colet Bartow, Senior Manager, Teaching and Learning Dept.  Jess Bryant, Teacher Learning Hub Coordinator  Carli Cockrell, Professional Learning Coordinator</dc:title>
  <dc:creator>Microsoft Office User</dc:creator>
  <cp:lastModifiedBy>KS</cp:lastModifiedBy>
  <cp:revision>2</cp:revision>
  <dcterms:created xsi:type="dcterms:W3CDTF">2017-02-01T23:57:10Z</dcterms:created>
  <dcterms:modified xsi:type="dcterms:W3CDTF">2020-07-28T16:58:22Z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0x01010200E036147281672746ABE25831E7D7E6B1</vt:lpwstr>
  </property>
</Properties>
</file>