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43E5E-BCF7-4354-A81F-E77003C5864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70-507E-4DA3-B867-767EB07CF0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43E5E-BCF7-4354-A81F-E77003C5864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70-507E-4DA3-B867-767EB07CF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43E5E-BCF7-4354-A81F-E77003C5864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70-507E-4DA3-B867-767EB07CF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43E5E-BCF7-4354-A81F-E77003C5864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70-507E-4DA3-B867-767EB07CF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43E5E-BCF7-4354-A81F-E77003C5864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70-507E-4DA3-B867-767EB07CF0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43E5E-BCF7-4354-A81F-E77003C5864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70-507E-4DA3-B867-767EB07CF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43E5E-BCF7-4354-A81F-E77003C5864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70-507E-4DA3-B867-767EB07CF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43E5E-BCF7-4354-A81F-E77003C5864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70-507E-4DA3-B867-767EB07CF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43E5E-BCF7-4354-A81F-E77003C5864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70-507E-4DA3-B867-767EB07CF0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43E5E-BCF7-4354-A81F-E77003C5864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70-507E-4DA3-B867-767EB07CF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43E5E-BCF7-4354-A81F-E77003C5864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70-507E-4DA3-B867-767EB07CF0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F43E5E-BCF7-4354-A81F-E77003C5864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F2D470-507E-4DA3-B867-767EB07CF06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514600"/>
            <a:ext cx="7772400" cy="35394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prstClr val="black"/>
                </a:solidFill>
                <a:latin typeface="Californian FB" panose="0207040306080B030204" pitchFamily="18" charset="0"/>
                <a:ea typeface="+mj-ea"/>
                <a:cs typeface="+mj-cs"/>
              </a:rPr>
              <a:t> </a:t>
            </a:r>
            <a:r>
              <a:rPr lang="en-US" sz="7200" b="1" i="1" dirty="0" smtClean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fornian FB" panose="0207040306080B030204" pitchFamily="18" charset="0"/>
                <a:ea typeface="+mj-ea"/>
                <a:cs typeface="+mj-cs"/>
              </a:rPr>
              <a:t>Please join SAM in thanking our Business Partners!</a:t>
            </a:r>
            <a:endParaRPr lang="en-US" sz="7200" b="1" i="1" dirty="0">
              <a:ln w="17780" cmpd="sng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3498"/>
            <a:ext cx="3284018" cy="1850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093149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1760" y="3863947"/>
            <a:ext cx="6977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Teacher Vitae - Manage both the full evaluation process and build professional plans all on one platform.</a:t>
            </a:r>
          </a:p>
        </p:txBody>
      </p:sp>
      <p:sp>
        <p:nvSpPr>
          <p:cNvPr id="2" name="AutoShape 2" descr="Image result for betterles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46" y="304800"/>
            <a:ext cx="6188386" cy="309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12968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6257" y="44958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Vision Net has been a leader in video conferencing since 1995.</a:t>
            </a:r>
          </a:p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 </a:t>
            </a: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17" y="533400"/>
            <a:ext cx="585267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615012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7274" y="3810000"/>
            <a:ext cx="77663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Empowering teachers to light up every </a:t>
            </a:r>
            <a:r>
              <a:rPr lang="en-US" sz="3600" dirty="0" smtClean="0">
                <a:latin typeface="Georgia" panose="02040502050405020303" pitchFamily="18" charset="0"/>
              </a:rPr>
              <a:t>student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  <a:p>
            <a:pPr algn="ctr"/>
            <a:r>
              <a:rPr lang="en-US" sz="2800" dirty="0">
                <a:latin typeface="Georgia" panose="02040502050405020303" pitchFamily="18" charset="0"/>
              </a:rPr>
              <a:t>Every teacher. Every classroom. </a:t>
            </a:r>
            <a:endParaRPr lang="en-US" sz="2800" dirty="0" smtClean="0">
              <a:latin typeface="Georgia" panose="02040502050405020303" pitchFamily="18" charset="0"/>
            </a:endParaRPr>
          </a:p>
          <a:p>
            <a:pPr algn="ctr"/>
            <a:r>
              <a:rPr lang="en-US" sz="2800" dirty="0" err="1" smtClean="0">
                <a:latin typeface="Georgia" panose="02040502050405020303" pitchFamily="18" charset="0"/>
              </a:rPr>
              <a:t>BetterLesson’s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>
                <a:latin typeface="Georgia" panose="02040502050405020303" pitchFamily="18" charset="0"/>
              </a:rPr>
              <a:t>PersonalizedPD</a:t>
            </a:r>
            <a:r>
              <a:rPr lang="en-US" sz="2800" dirty="0">
                <a:latin typeface="Georgia" panose="02040502050405020303" pitchFamily="18" charset="0"/>
              </a:rPr>
              <a:t> delivers.</a:t>
            </a:r>
          </a:p>
        </p:txBody>
      </p:sp>
      <p:sp>
        <p:nvSpPr>
          <p:cNvPr id="2" name="AutoShape 2" descr="Image result for betterles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7" y="1295400"/>
            <a:ext cx="702425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348626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4254" y="4191000"/>
            <a:ext cx="6977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Student Loan Repayment, Low Cost Life Insurance, Armed </a:t>
            </a:r>
            <a:r>
              <a:rPr lang="en-US" sz="3600" dirty="0" smtClean="0">
                <a:latin typeface="Georgia" panose="02040502050405020303" pitchFamily="18" charset="0"/>
              </a:rPr>
              <a:t>Intruder </a:t>
            </a:r>
            <a:r>
              <a:rPr lang="en-US" sz="3600" dirty="0">
                <a:latin typeface="Georgia" panose="02040502050405020303" pitchFamily="18" charset="0"/>
              </a:rPr>
              <a:t>Training, Officer/Leadership Training</a:t>
            </a:r>
          </a:p>
        </p:txBody>
      </p:sp>
      <p:sp>
        <p:nvSpPr>
          <p:cNvPr id="2" name="AutoShape 2" descr="Image result for betterles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33" y="381000"/>
            <a:ext cx="4724400" cy="325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87976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betterles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6280" y="4572000"/>
            <a:ext cx="605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School property &amp; </a:t>
            </a:r>
            <a:r>
              <a:rPr lang="en-US" sz="3600" dirty="0" smtClean="0">
                <a:latin typeface="Georgia" panose="02040502050405020303" pitchFamily="18" charset="0"/>
              </a:rPr>
              <a:t>         liability </a:t>
            </a:r>
            <a:r>
              <a:rPr lang="en-US" sz="3600" dirty="0">
                <a:latin typeface="Georgia" panose="02040502050405020303" pitchFamily="18" charset="0"/>
              </a:rPr>
              <a:t>insurance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58" y="381000"/>
            <a:ext cx="5849484" cy="364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42495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0216" y="4648200"/>
            <a:ext cx="6977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Facility Supply Distribution 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&amp; </a:t>
            </a:r>
            <a:r>
              <a:rPr lang="en-US" sz="3600" dirty="0">
                <a:latin typeface="Georgia" panose="02040502050405020303" pitchFamily="18" charset="0"/>
              </a:rPr>
              <a:t>Consulting</a:t>
            </a:r>
          </a:p>
        </p:txBody>
      </p:sp>
      <p:sp>
        <p:nvSpPr>
          <p:cNvPr id="2" name="AutoShape 2" descr="Image result for betterles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338"/>
            <a:ext cx="4294932" cy="429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357568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2453" y="3792467"/>
            <a:ext cx="6977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Georgia" panose="02040502050405020303" pitchFamily="18" charset="0"/>
              </a:rPr>
              <a:t>Ameresco</a:t>
            </a:r>
            <a:r>
              <a:rPr lang="en-US" sz="3600" dirty="0">
                <a:latin typeface="Georgia" panose="02040502050405020303" pitchFamily="18" charset="0"/>
              </a:rPr>
              <a:t>, Inc. provides infrastructure and energy performance contracting to K-12 school across Montana</a:t>
            </a:r>
          </a:p>
        </p:txBody>
      </p:sp>
      <p:sp>
        <p:nvSpPr>
          <p:cNvPr id="2" name="AutoShape 2" descr="Image result for betterles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6477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77603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7173" y="3962400"/>
            <a:ext cx="6977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Financial Solutions and Insurance Products</a:t>
            </a:r>
          </a:p>
        </p:txBody>
      </p:sp>
      <p:sp>
        <p:nvSpPr>
          <p:cNvPr id="2" name="AutoShape 2" descr="Image result for betterles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51" y="1676400"/>
            <a:ext cx="712085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70789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877">
            <a:off x="1885131" y="627372"/>
            <a:ext cx="6638007" cy="3304682"/>
          </a:xfrm>
          <a:prstGeom prst="rect">
            <a:avLst/>
          </a:prstGeom>
          <a:effectLst>
            <a:softEdge rad="127000"/>
          </a:effectLst>
          <a:scene3d>
            <a:camera prst="isometricOffAxis1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2057400" y="42672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Georgia" panose="02040502050405020303" pitchFamily="18" charset="0"/>
              </a:rPr>
              <a:t>Health Benefits for Montana Schools</a:t>
            </a:r>
          </a:p>
        </p:txBody>
      </p:sp>
    </p:spTree>
    <p:extLst>
      <p:ext uri="{BB962C8B-B14F-4D97-AF65-F5344CB8AC3E}">
        <p14:creationId xmlns:p14="http://schemas.microsoft.com/office/powerpoint/2010/main" val="2769045583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9624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Providing year-round professional development opportunities for K-12 administrators, educators and support staff.</a:t>
            </a:r>
          </a:p>
        </p:txBody>
      </p:sp>
      <p:pic>
        <p:nvPicPr>
          <p:cNvPr id="2050" name="Picture 2" descr="http://www.ncce.org/templates/ncce_corp_templat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95" y="990600"/>
            <a:ext cx="753240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4237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955" y="37338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Professional services to support the systems that drive student achievement.</a:t>
            </a:r>
          </a:p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 </a:t>
            </a: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711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558059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5809" y="3505200"/>
            <a:ext cx="6977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MSGIA provides workers' compensation &amp; property &amp; liability insurance services with affordable pricing that is school oriented.</a:t>
            </a:r>
          </a:p>
        </p:txBody>
      </p:sp>
      <p:sp>
        <p:nvSpPr>
          <p:cNvPr id="2" name="AutoShape 2" descr="Image result for betterles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6172200" cy="329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15923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1760" y="4267200"/>
            <a:ext cx="697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Financial Planning for Educators</a:t>
            </a:r>
          </a:p>
        </p:txBody>
      </p:sp>
      <p:sp>
        <p:nvSpPr>
          <p:cNvPr id="2" name="AutoShape 2" descr="Image result for betterles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1" y="1295400"/>
            <a:ext cx="690966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67661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</TotalTime>
  <Words>157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</dc:creator>
  <cp:lastModifiedBy>Kimberly</cp:lastModifiedBy>
  <cp:revision>6</cp:revision>
  <dcterms:created xsi:type="dcterms:W3CDTF">2017-07-27T20:14:42Z</dcterms:created>
  <dcterms:modified xsi:type="dcterms:W3CDTF">2017-08-01T14:08:56Z</dcterms:modified>
</cp:coreProperties>
</file>