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323" r:id="rId2"/>
    <p:sldId id="526" r:id="rId3"/>
    <p:sldId id="534" r:id="rId4"/>
    <p:sldId id="611" r:id="rId5"/>
    <p:sldId id="610" r:id="rId6"/>
    <p:sldId id="324" r:id="rId7"/>
    <p:sldId id="325" r:id="rId8"/>
    <p:sldId id="538" r:id="rId9"/>
    <p:sldId id="587" r:id="rId10"/>
    <p:sldId id="584" r:id="rId11"/>
    <p:sldId id="583" r:id="rId12"/>
    <p:sldId id="585" r:id="rId13"/>
    <p:sldId id="586" r:id="rId14"/>
    <p:sldId id="614" r:id="rId15"/>
    <p:sldId id="256" r:id="rId16"/>
    <p:sldId id="612" r:id="rId17"/>
    <p:sldId id="29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9"/>
    <p:restoredTop sz="94665"/>
  </p:normalViewPr>
  <p:slideViewPr>
    <p:cSldViewPr snapToGrid="0" snapToObjects="1">
      <p:cViewPr varScale="1">
        <p:scale>
          <a:sx n="78" d="100"/>
          <a:sy n="78" d="100"/>
        </p:scale>
        <p:origin x="557" y="3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D0470E-9EF0-F548-B9EC-5D2A3D244B62}" type="datetimeFigureOut">
              <a:rPr lang="en-US" smtClean="0"/>
              <a:t>9/24/2019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A107B4-0A2E-DE40-8055-8205FFADAEC9}" type="slidenum">
              <a:rPr lang="en-US" smtClean="0"/>
              <a:t>‹#›</a:t>
            </a:fld>
            <a:endParaRPr lang="en-US"/>
          </a:p>
        </p:txBody>
      </p:sp>
    </p:spTree>
    <p:extLst>
      <p:ext uri="{BB962C8B-B14F-4D97-AF65-F5344CB8AC3E}">
        <p14:creationId xmlns:p14="http://schemas.microsoft.com/office/powerpoint/2010/main" val="999957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04366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99851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Shape 416"/>
          <p:cNvSpPr>
            <a:spLocks noGrp="1" noRot="1" noChangeAspect="1"/>
          </p:cNvSpPr>
          <p:nvPr>
            <p:ph type="sldImg"/>
          </p:nvPr>
        </p:nvSpPr>
        <p:spPr>
          <a:prstGeom prst="rect">
            <a:avLst/>
          </a:prstGeom>
        </p:spPr>
        <p:txBody>
          <a:bodyPr/>
          <a:lstStyle/>
          <a:p>
            <a:endParaRPr/>
          </a:p>
        </p:txBody>
      </p:sp>
      <p:sp>
        <p:nvSpPr>
          <p:cNvPr id="417" name="Shape 417"/>
          <p:cNvSpPr>
            <a:spLocks noGrp="1"/>
          </p:cNvSpPr>
          <p:nvPr>
            <p:ph type="body" sz="quarter" idx="1"/>
          </p:nvPr>
        </p:nvSpPr>
        <p:spPr>
          <a:prstGeom prst="rect">
            <a:avLst/>
          </a:prstGeom>
        </p:spPr>
        <p:txBody>
          <a:bodyPr/>
          <a:lstStyle/>
          <a:p>
            <a:r>
              <a:t>JEN</a:t>
            </a:r>
          </a:p>
        </p:txBody>
      </p:sp>
    </p:spTree>
    <p:extLst>
      <p:ext uri="{BB962C8B-B14F-4D97-AF65-F5344CB8AC3E}">
        <p14:creationId xmlns:p14="http://schemas.microsoft.com/office/powerpoint/2010/main" val="3934029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A2D6D-D6CA-2F4C-9694-40F98F677B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6302DC-08D1-E84A-B197-8B3146741B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430BEE-7427-8C41-ABC8-B4683EDADCB5}"/>
              </a:ext>
            </a:extLst>
          </p:cNvPr>
          <p:cNvSpPr>
            <a:spLocks noGrp="1"/>
          </p:cNvSpPr>
          <p:nvPr>
            <p:ph type="dt" sz="half" idx="10"/>
          </p:nvPr>
        </p:nvSpPr>
        <p:spPr/>
        <p:txBody>
          <a:bodyPr/>
          <a:lstStyle/>
          <a:p>
            <a:fld id="{82CB31BE-11D3-0A47-8095-D77471F8BA48}" type="datetimeFigureOut">
              <a:rPr lang="en-US" smtClean="0"/>
              <a:t>9/24/2019</a:t>
            </a:fld>
            <a:endParaRPr lang="en-US"/>
          </a:p>
        </p:txBody>
      </p:sp>
      <p:sp>
        <p:nvSpPr>
          <p:cNvPr id="5" name="Footer Placeholder 4">
            <a:extLst>
              <a:ext uri="{FF2B5EF4-FFF2-40B4-BE49-F238E27FC236}">
                <a16:creationId xmlns:a16="http://schemas.microsoft.com/office/drawing/2014/main" id="{7586674F-CBFB-5743-969D-2C96877A91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4BFE31-11FF-994A-8213-500EC3774B08}"/>
              </a:ext>
            </a:extLst>
          </p:cNvPr>
          <p:cNvSpPr>
            <a:spLocks noGrp="1"/>
          </p:cNvSpPr>
          <p:nvPr>
            <p:ph type="sldNum" sz="quarter" idx="12"/>
          </p:nvPr>
        </p:nvSpPr>
        <p:spPr/>
        <p:txBody>
          <a:bodyPr/>
          <a:lstStyle/>
          <a:p>
            <a:fld id="{F5125280-B946-9A4B-A7C8-6EE0584F6A62}" type="slidenum">
              <a:rPr lang="en-US" smtClean="0"/>
              <a:t>‹#›</a:t>
            </a:fld>
            <a:endParaRPr lang="en-US"/>
          </a:p>
        </p:txBody>
      </p:sp>
    </p:spTree>
    <p:extLst>
      <p:ext uri="{BB962C8B-B14F-4D97-AF65-F5344CB8AC3E}">
        <p14:creationId xmlns:p14="http://schemas.microsoft.com/office/powerpoint/2010/main" val="2444184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00C46-5C2F-3B4D-B5AD-19DABA0B6E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3EC195-85B1-6D4E-AC16-A4A96F4EB99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E7A186-2F3E-5C45-B2A8-2F5D52E290BE}"/>
              </a:ext>
            </a:extLst>
          </p:cNvPr>
          <p:cNvSpPr>
            <a:spLocks noGrp="1"/>
          </p:cNvSpPr>
          <p:nvPr>
            <p:ph type="dt" sz="half" idx="10"/>
          </p:nvPr>
        </p:nvSpPr>
        <p:spPr/>
        <p:txBody>
          <a:bodyPr/>
          <a:lstStyle/>
          <a:p>
            <a:fld id="{82CB31BE-11D3-0A47-8095-D77471F8BA48}" type="datetimeFigureOut">
              <a:rPr lang="en-US" smtClean="0"/>
              <a:t>9/24/2019</a:t>
            </a:fld>
            <a:endParaRPr lang="en-US"/>
          </a:p>
        </p:txBody>
      </p:sp>
      <p:sp>
        <p:nvSpPr>
          <p:cNvPr id="5" name="Footer Placeholder 4">
            <a:extLst>
              <a:ext uri="{FF2B5EF4-FFF2-40B4-BE49-F238E27FC236}">
                <a16:creationId xmlns:a16="http://schemas.microsoft.com/office/drawing/2014/main" id="{0A13610A-2A01-A546-82F2-5D2DD93CCD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B5DC10-FD79-2843-A867-371366D3B1F2}"/>
              </a:ext>
            </a:extLst>
          </p:cNvPr>
          <p:cNvSpPr>
            <a:spLocks noGrp="1"/>
          </p:cNvSpPr>
          <p:nvPr>
            <p:ph type="sldNum" sz="quarter" idx="12"/>
          </p:nvPr>
        </p:nvSpPr>
        <p:spPr/>
        <p:txBody>
          <a:bodyPr/>
          <a:lstStyle/>
          <a:p>
            <a:fld id="{F5125280-B946-9A4B-A7C8-6EE0584F6A62}" type="slidenum">
              <a:rPr lang="en-US" smtClean="0"/>
              <a:t>‹#›</a:t>
            </a:fld>
            <a:endParaRPr lang="en-US"/>
          </a:p>
        </p:txBody>
      </p:sp>
    </p:spTree>
    <p:extLst>
      <p:ext uri="{BB962C8B-B14F-4D97-AF65-F5344CB8AC3E}">
        <p14:creationId xmlns:p14="http://schemas.microsoft.com/office/powerpoint/2010/main" val="133113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3B9CE7-584D-6242-85D5-A63C73286C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213E3D-B08F-C946-A404-5AE589A1FBF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D29C7D-DAB0-3A49-A541-549255F731FC}"/>
              </a:ext>
            </a:extLst>
          </p:cNvPr>
          <p:cNvSpPr>
            <a:spLocks noGrp="1"/>
          </p:cNvSpPr>
          <p:nvPr>
            <p:ph type="dt" sz="half" idx="10"/>
          </p:nvPr>
        </p:nvSpPr>
        <p:spPr/>
        <p:txBody>
          <a:bodyPr/>
          <a:lstStyle/>
          <a:p>
            <a:fld id="{82CB31BE-11D3-0A47-8095-D77471F8BA48}" type="datetimeFigureOut">
              <a:rPr lang="en-US" smtClean="0"/>
              <a:t>9/24/2019</a:t>
            </a:fld>
            <a:endParaRPr lang="en-US"/>
          </a:p>
        </p:txBody>
      </p:sp>
      <p:sp>
        <p:nvSpPr>
          <p:cNvPr id="5" name="Footer Placeholder 4">
            <a:extLst>
              <a:ext uri="{FF2B5EF4-FFF2-40B4-BE49-F238E27FC236}">
                <a16:creationId xmlns:a16="http://schemas.microsoft.com/office/drawing/2014/main" id="{00270096-B1A0-3149-B1CC-6F6EBA522B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ECA750-86CE-C24F-838E-2E6D10F55851}"/>
              </a:ext>
            </a:extLst>
          </p:cNvPr>
          <p:cNvSpPr>
            <a:spLocks noGrp="1"/>
          </p:cNvSpPr>
          <p:nvPr>
            <p:ph type="sldNum" sz="quarter" idx="12"/>
          </p:nvPr>
        </p:nvSpPr>
        <p:spPr/>
        <p:txBody>
          <a:bodyPr/>
          <a:lstStyle/>
          <a:p>
            <a:fld id="{F5125280-B946-9A4B-A7C8-6EE0584F6A62}" type="slidenum">
              <a:rPr lang="en-US" smtClean="0"/>
              <a:t>‹#›</a:t>
            </a:fld>
            <a:endParaRPr lang="en-US"/>
          </a:p>
        </p:txBody>
      </p:sp>
    </p:spTree>
    <p:extLst>
      <p:ext uri="{BB962C8B-B14F-4D97-AF65-F5344CB8AC3E}">
        <p14:creationId xmlns:p14="http://schemas.microsoft.com/office/powerpoint/2010/main" val="2319519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ext">
    <p:spTree>
      <p:nvGrpSpPr>
        <p:cNvPr id="1" name=""/>
        <p:cNvGrpSpPr/>
        <p:nvPr/>
      </p:nvGrpSpPr>
      <p:grpSpPr>
        <a:xfrm>
          <a:off x="0" y="0"/>
          <a:ext cx="0" cy="0"/>
          <a:chOff x="0" y="0"/>
          <a:chExt cx="0" cy="0"/>
        </a:xfrm>
      </p:grpSpPr>
      <p:sp>
        <p:nvSpPr>
          <p:cNvPr id="13" name="Title Text"/>
          <p:cNvSpPr txBox="1">
            <a:spLocks noGrp="1"/>
          </p:cNvSpPr>
          <p:nvPr>
            <p:ph type="title"/>
          </p:nvPr>
        </p:nvSpPr>
        <p:spPr>
          <a:xfrm>
            <a:off x="609600" y="228600"/>
            <a:ext cx="9144001" cy="914401"/>
          </a:xfrm>
          <a:prstGeom prst="rect">
            <a:avLst/>
          </a:prstGeom>
        </p:spPr>
        <p:txBody>
          <a:bodyPr lIns="0" tIns="0" rIns="0" bIns="0" anchor="t">
            <a:noAutofit/>
          </a:bodyPr>
          <a:lstStyle>
            <a:lvl1pPr defTabSz="457184">
              <a:lnSpc>
                <a:spcPts val="2742"/>
              </a:lnSpc>
              <a:defRPr sz="2531" spc="0">
                <a:solidFill>
                  <a:srgbClr val="AA0023"/>
                </a:solidFill>
              </a:defRPr>
            </a:lvl1pPr>
          </a:lstStyle>
          <a:p>
            <a:r>
              <a:rPr dirty="0"/>
              <a:t>Title Text</a:t>
            </a:r>
          </a:p>
        </p:txBody>
      </p:sp>
      <p:sp>
        <p:nvSpPr>
          <p:cNvPr id="6" name="Rectangle 5"/>
          <p:cNvSpPr/>
          <p:nvPr userDrawn="1"/>
        </p:nvSpPr>
        <p:spPr>
          <a:xfrm>
            <a:off x="11203568" y="6511786"/>
            <a:ext cx="290464" cy="200504"/>
          </a:xfrm>
          <a:prstGeom prst="rect">
            <a:avLst/>
          </a:prstGeom>
        </p:spPr>
        <p:txBody>
          <a:bodyPr wrap="none">
            <a:spAutoFit/>
          </a:bodyPr>
          <a:lstStyle/>
          <a:p>
            <a:fld id="{86CB4B4D-7CA3-9044-876B-883B54F8677D}" type="slidenum">
              <a:rPr lang="uk-UA" sz="703" smtClean="0"/>
              <a:pPr/>
              <a:t>‹#›</a:t>
            </a:fld>
            <a:endParaRPr lang="en-US" sz="703" dirty="0"/>
          </a:p>
        </p:txBody>
      </p:sp>
    </p:spTree>
    <p:extLst>
      <p:ext uri="{BB962C8B-B14F-4D97-AF65-F5344CB8AC3E}">
        <p14:creationId xmlns:p14="http://schemas.microsoft.com/office/powerpoint/2010/main" val="347901718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32871-3EBA-FB4F-B534-E7ACCFFC62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E1FB55-9C8D-0C46-81C4-E0E5855A513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7E67C0-4303-6C46-AE50-1F3EB8C04493}"/>
              </a:ext>
            </a:extLst>
          </p:cNvPr>
          <p:cNvSpPr>
            <a:spLocks noGrp="1"/>
          </p:cNvSpPr>
          <p:nvPr>
            <p:ph type="dt" sz="half" idx="10"/>
          </p:nvPr>
        </p:nvSpPr>
        <p:spPr/>
        <p:txBody>
          <a:bodyPr/>
          <a:lstStyle/>
          <a:p>
            <a:fld id="{82CB31BE-11D3-0A47-8095-D77471F8BA48}" type="datetimeFigureOut">
              <a:rPr lang="en-US" smtClean="0"/>
              <a:t>9/24/2019</a:t>
            </a:fld>
            <a:endParaRPr lang="en-US"/>
          </a:p>
        </p:txBody>
      </p:sp>
      <p:sp>
        <p:nvSpPr>
          <p:cNvPr id="5" name="Footer Placeholder 4">
            <a:extLst>
              <a:ext uri="{FF2B5EF4-FFF2-40B4-BE49-F238E27FC236}">
                <a16:creationId xmlns:a16="http://schemas.microsoft.com/office/drawing/2014/main" id="{D6C4C778-A75D-084E-B3D5-DDFFB3E27F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17E1E4-EC3B-C247-8F7A-82EB5D4424A4}"/>
              </a:ext>
            </a:extLst>
          </p:cNvPr>
          <p:cNvSpPr>
            <a:spLocks noGrp="1"/>
          </p:cNvSpPr>
          <p:nvPr>
            <p:ph type="sldNum" sz="quarter" idx="12"/>
          </p:nvPr>
        </p:nvSpPr>
        <p:spPr/>
        <p:txBody>
          <a:bodyPr/>
          <a:lstStyle/>
          <a:p>
            <a:fld id="{F5125280-B946-9A4B-A7C8-6EE0584F6A62}" type="slidenum">
              <a:rPr lang="en-US" smtClean="0"/>
              <a:t>‹#›</a:t>
            </a:fld>
            <a:endParaRPr lang="en-US"/>
          </a:p>
        </p:txBody>
      </p:sp>
    </p:spTree>
    <p:extLst>
      <p:ext uri="{BB962C8B-B14F-4D97-AF65-F5344CB8AC3E}">
        <p14:creationId xmlns:p14="http://schemas.microsoft.com/office/powerpoint/2010/main" val="2216606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267F9-42A8-374D-BC4B-1D8676BE81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F63A9C-0DBA-5444-A3FE-F1F8CD400A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EC18C51-1D68-1040-88C4-2703C7B04755}"/>
              </a:ext>
            </a:extLst>
          </p:cNvPr>
          <p:cNvSpPr>
            <a:spLocks noGrp="1"/>
          </p:cNvSpPr>
          <p:nvPr>
            <p:ph type="dt" sz="half" idx="10"/>
          </p:nvPr>
        </p:nvSpPr>
        <p:spPr/>
        <p:txBody>
          <a:bodyPr/>
          <a:lstStyle/>
          <a:p>
            <a:fld id="{82CB31BE-11D3-0A47-8095-D77471F8BA48}" type="datetimeFigureOut">
              <a:rPr lang="en-US" smtClean="0"/>
              <a:t>9/24/2019</a:t>
            </a:fld>
            <a:endParaRPr lang="en-US"/>
          </a:p>
        </p:txBody>
      </p:sp>
      <p:sp>
        <p:nvSpPr>
          <p:cNvPr id="5" name="Footer Placeholder 4">
            <a:extLst>
              <a:ext uri="{FF2B5EF4-FFF2-40B4-BE49-F238E27FC236}">
                <a16:creationId xmlns:a16="http://schemas.microsoft.com/office/drawing/2014/main" id="{6F722AA4-D2A2-E946-92E1-46C5C1B3ED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4C3A05-9C6C-734D-9255-05F93237040F}"/>
              </a:ext>
            </a:extLst>
          </p:cNvPr>
          <p:cNvSpPr>
            <a:spLocks noGrp="1"/>
          </p:cNvSpPr>
          <p:nvPr>
            <p:ph type="sldNum" sz="quarter" idx="12"/>
          </p:nvPr>
        </p:nvSpPr>
        <p:spPr/>
        <p:txBody>
          <a:bodyPr/>
          <a:lstStyle/>
          <a:p>
            <a:fld id="{F5125280-B946-9A4B-A7C8-6EE0584F6A62}" type="slidenum">
              <a:rPr lang="en-US" smtClean="0"/>
              <a:t>‹#›</a:t>
            </a:fld>
            <a:endParaRPr lang="en-US"/>
          </a:p>
        </p:txBody>
      </p:sp>
    </p:spTree>
    <p:extLst>
      <p:ext uri="{BB962C8B-B14F-4D97-AF65-F5344CB8AC3E}">
        <p14:creationId xmlns:p14="http://schemas.microsoft.com/office/powerpoint/2010/main" val="2872956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FEEE4-82B3-9D49-82F4-53851F1CC0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746511-BE82-5542-B410-C7EC55BDD6A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C6A608-26C3-9F47-81EC-52A857CEC78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F77B4C-7A91-0642-A1E6-95F99B2AC9B0}"/>
              </a:ext>
            </a:extLst>
          </p:cNvPr>
          <p:cNvSpPr>
            <a:spLocks noGrp="1"/>
          </p:cNvSpPr>
          <p:nvPr>
            <p:ph type="dt" sz="half" idx="10"/>
          </p:nvPr>
        </p:nvSpPr>
        <p:spPr/>
        <p:txBody>
          <a:bodyPr/>
          <a:lstStyle/>
          <a:p>
            <a:fld id="{82CB31BE-11D3-0A47-8095-D77471F8BA48}" type="datetimeFigureOut">
              <a:rPr lang="en-US" smtClean="0"/>
              <a:t>9/24/2019</a:t>
            </a:fld>
            <a:endParaRPr lang="en-US"/>
          </a:p>
        </p:txBody>
      </p:sp>
      <p:sp>
        <p:nvSpPr>
          <p:cNvPr id="6" name="Footer Placeholder 5">
            <a:extLst>
              <a:ext uri="{FF2B5EF4-FFF2-40B4-BE49-F238E27FC236}">
                <a16:creationId xmlns:a16="http://schemas.microsoft.com/office/drawing/2014/main" id="{8A5D07AA-A0D4-0043-B52B-E1049EE4D9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0B949F-12F8-F349-93EC-3BA185ED4016}"/>
              </a:ext>
            </a:extLst>
          </p:cNvPr>
          <p:cNvSpPr>
            <a:spLocks noGrp="1"/>
          </p:cNvSpPr>
          <p:nvPr>
            <p:ph type="sldNum" sz="quarter" idx="12"/>
          </p:nvPr>
        </p:nvSpPr>
        <p:spPr/>
        <p:txBody>
          <a:bodyPr/>
          <a:lstStyle/>
          <a:p>
            <a:fld id="{F5125280-B946-9A4B-A7C8-6EE0584F6A62}" type="slidenum">
              <a:rPr lang="en-US" smtClean="0"/>
              <a:t>‹#›</a:t>
            </a:fld>
            <a:endParaRPr lang="en-US"/>
          </a:p>
        </p:txBody>
      </p:sp>
    </p:spTree>
    <p:extLst>
      <p:ext uri="{BB962C8B-B14F-4D97-AF65-F5344CB8AC3E}">
        <p14:creationId xmlns:p14="http://schemas.microsoft.com/office/powerpoint/2010/main" val="3582734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64239-B468-E440-9160-08C6020D527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FD9394-4874-F848-9CE8-6556F0F3ED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2BF9777-1F80-1644-A647-73D44A5ECFA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768DAA-6684-7B47-868B-AE8C915C3C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81DD9C9-A085-6948-8330-38F7221DB3D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E6C5D4-B4FA-CB4D-9DC7-D5C006B3BF03}"/>
              </a:ext>
            </a:extLst>
          </p:cNvPr>
          <p:cNvSpPr>
            <a:spLocks noGrp="1"/>
          </p:cNvSpPr>
          <p:nvPr>
            <p:ph type="dt" sz="half" idx="10"/>
          </p:nvPr>
        </p:nvSpPr>
        <p:spPr/>
        <p:txBody>
          <a:bodyPr/>
          <a:lstStyle/>
          <a:p>
            <a:fld id="{82CB31BE-11D3-0A47-8095-D77471F8BA48}" type="datetimeFigureOut">
              <a:rPr lang="en-US" smtClean="0"/>
              <a:t>9/24/2019</a:t>
            </a:fld>
            <a:endParaRPr lang="en-US"/>
          </a:p>
        </p:txBody>
      </p:sp>
      <p:sp>
        <p:nvSpPr>
          <p:cNvPr id="8" name="Footer Placeholder 7">
            <a:extLst>
              <a:ext uri="{FF2B5EF4-FFF2-40B4-BE49-F238E27FC236}">
                <a16:creationId xmlns:a16="http://schemas.microsoft.com/office/drawing/2014/main" id="{65E92ED3-AD6D-2D4A-8F6E-5A2B936334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BA60A0-62E2-2C47-B628-85B05F5C5B05}"/>
              </a:ext>
            </a:extLst>
          </p:cNvPr>
          <p:cNvSpPr>
            <a:spLocks noGrp="1"/>
          </p:cNvSpPr>
          <p:nvPr>
            <p:ph type="sldNum" sz="quarter" idx="12"/>
          </p:nvPr>
        </p:nvSpPr>
        <p:spPr/>
        <p:txBody>
          <a:bodyPr/>
          <a:lstStyle/>
          <a:p>
            <a:fld id="{F5125280-B946-9A4B-A7C8-6EE0584F6A62}" type="slidenum">
              <a:rPr lang="en-US" smtClean="0"/>
              <a:t>‹#›</a:t>
            </a:fld>
            <a:endParaRPr lang="en-US"/>
          </a:p>
        </p:txBody>
      </p:sp>
    </p:spTree>
    <p:extLst>
      <p:ext uri="{BB962C8B-B14F-4D97-AF65-F5344CB8AC3E}">
        <p14:creationId xmlns:p14="http://schemas.microsoft.com/office/powerpoint/2010/main" val="2949609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28D7A-52A5-ED44-B586-A00ECAEE36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6B54C3-0097-B14C-AF67-F09A27E07780}"/>
              </a:ext>
            </a:extLst>
          </p:cNvPr>
          <p:cNvSpPr>
            <a:spLocks noGrp="1"/>
          </p:cNvSpPr>
          <p:nvPr>
            <p:ph type="dt" sz="half" idx="10"/>
          </p:nvPr>
        </p:nvSpPr>
        <p:spPr/>
        <p:txBody>
          <a:bodyPr/>
          <a:lstStyle/>
          <a:p>
            <a:fld id="{82CB31BE-11D3-0A47-8095-D77471F8BA48}" type="datetimeFigureOut">
              <a:rPr lang="en-US" smtClean="0"/>
              <a:t>9/24/2019</a:t>
            </a:fld>
            <a:endParaRPr lang="en-US"/>
          </a:p>
        </p:txBody>
      </p:sp>
      <p:sp>
        <p:nvSpPr>
          <p:cNvPr id="4" name="Footer Placeholder 3">
            <a:extLst>
              <a:ext uri="{FF2B5EF4-FFF2-40B4-BE49-F238E27FC236}">
                <a16:creationId xmlns:a16="http://schemas.microsoft.com/office/drawing/2014/main" id="{EBE1BF17-7D95-0744-8428-B6130EB5D9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1B6A01-C6A0-C44D-B92B-24EBE8481832}"/>
              </a:ext>
            </a:extLst>
          </p:cNvPr>
          <p:cNvSpPr>
            <a:spLocks noGrp="1"/>
          </p:cNvSpPr>
          <p:nvPr>
            <p:ph type="sldNum" sz="quarter" idx="12"/>
          </p:nvPr>
        </p:nvSpPr>
        <p:spPr/>
        <p:txBody>
          <a:bodyPr/>
          <a:lstStyle/>
          <a:p>
            <a:fld id="{F5125280-B946-9A4B-A7C8-6EE0584F6A62}" type="slidenum">
              <a:rPr lang="en-US" smtClean="0"/>
              <a:t>‹#›</a:t>
            </a:fld>
            <a:endParaRPr lang="en-US"/>
          </a:p>
        </p:txBody>
      </p:sp>
    </p:spTree>
    <p:extLst>
      <p:ext uri="{BB962C8B-B14F-4D97-AF65-F5344CB8AC3E}">
        <p14:creationId xmlns:p14="http://schemas.microsoft.com/office/powerpoint/2010/main" val="3445431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F451A9-9EDE-E742-9422-9BEB1FF4D926}"/>
              </a:ext>
            </a:extLst>
          </p:cNvPr>
          <p:cNvSpPr>
            <a:spLocks noGrp="1"/>
          </p:cNvSpPr>
          <p:nvPr>
            <p:ph type="dt" sz="half" idx="10"/>
          </p:nvPr>
        </p:nvSpPr>
        <p:spPr/>
        <p:txBody>
          <a:bodyPr/>
          <a:lstStyle/>
          <a:p>
            <a:fld id="{82CB31BE-11D3-0A47-8095-D77471F8BA48}" type="datetimeFigureOut">
              <a:rPr lang="en-US" smtClean="0"/>
              <a:t>9/24/2019</a:t>
            </a:fld>
            <a:endParaRPr lang="en-US"/>
          </a:p>
        </p:txBody>
      </p:sp>
      <p:sp>
        <p:nvSpPr>
          <p:cNvPr id="3" name="Footer Placeholder 2">
            <a:extLst>
              <a:ext uri="{FF2B5EF4-FFF2-40B4-BE49-F238E27FC236}">
                <a16:creationId xmlns:a16="http://schemas.microsoft.com/office/drawing/2014/main" id="{6F780CB6-D978-F14A-B560-C5A06623E6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BBB8012-90F8-8346-B72F-3FCA441B2693}"/>
              </a:ext>
            </a:extLst>
          </p:cNvPr>
          <p:cNvSpPr>
            <a:spLocks noGrp="1"/>
          </p:cNvSpPr>
          <p:nvPr>
            <p:ph type="sldNum" sz="quarter" idx="12"/>
          </p:nvPr>
        </p:nvSpPr>
        <p:spPr/>
        <p:txBody>
          <a:bodyPr/>
          <a:lstStyle/>
          <a:p>
            <a:fld id="{F5125280-B946-9A4B-A7C8-6EE0584F6A62}" type="slidenum">
              <a:rPr lang="en-US" smtClean="0"/>
              <a:t>‹#›</a:t>
            </a:fld>
            <a:endParaRPr lang="en-US"/>
          </a:p>
        </p:txBody>
      </p:sp>
    </p:spTree>
    <p:extLst>
      <p:ext uri="{BB962C8B-B14F-4D97-AF65-F5344CB8AC3E}">
        <p14:creationId xmlns:p14="http://schemas.microsoft.com/office/powerpoint/2010/main" val="2225904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FD60C-B953-504F-A9EE-E54400520E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043948-7152-1A4B-A571-E55144B443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D13627-2529-3E49-882E-D87EB7A05F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71A36E0-4426-544C-8304-71909076ED8F}"/>
              </a:ext>
            </a:extLst>
          </p:cNvPr>
          <p:cNvSpPr>
            <a:spLocks noGrp="1"/>
          </p:cNvSpPr>
          <p:nvPr>
            <p:ph type="dt" sz="half" idx="10"/>
          </p:nvPr>
        </p:nvSpPr>
        <p:spPr/>
        <p:txBody>
          <a:bodyPr/>
          <a:lstStyle/>
          <a:p>
            <a:fld id="{82CB31BE-11D3-0A47-8095-D77471F8BA48}" type="datetimeFigureOut">
              <a:rPr lang="en-US" smtClean="0"/>
              <a:t>9/24/2019</a:t>
            </a:fld>
            <a:endParaRPr lang="en-US"/>
          </a:p>
        </p:txBody>
      </p:sp>
      <p:sp>
        <p:nvSpPr>
          <p:cNvPr id="6" name="Footer Placeholder 5">
            <a:extLst>
              <a:ext uri="{FF2B5EF4-FFF2-40B4-BE49-F238E27FC236}">
                <a16:creationId xmlns:a16="http://schemas.microsoft.com/office/drawing/2014/main" id="{2E3D3EC1-B167-9545-B654-51EC7CB624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9CE0C4-B0EA-4849-8E0D-E526635EF4CC}"/>
              </a:ext>
            </a:extLst>
          </p:cNvPr>
          <p:cNvSpPr>
            <a:spLocks noGrp="1"/>
          </p:cNvSpPr>
          <p:nvPr>
            <p:ph type="sldNum" sz="quarter" idx="12"/>
          </p:nvPr>
        </p:nvSpPr>
        <p:spPr/>
        <p:txBody>
          <a:bodyPr/>
          <a:lstStyle/>
          <a:p>
            <a:fld id="{F5125280-B946-9A4B-A7C8-6EE0584F6A62}" type="slidenum">
              <a:rPr lang="en-US" smtClean="0"/>
              <a:t>‹#›</a:t>
            </a:fld>
            <a:endParaRPr lang="en-US"/>
          </a:p>
        </p:txBody>
      </p:sp>
    </p:spTree>
    <p:extLst>
      <p:ext uri="{BB962C8B-B14F-4D97-AF65-F5344CB8AC3E}">
        <p14:creationId xmlns:p14="http://schemas.microsoft.com/office/powerpoint/2010/main" val="120764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FB049-D325-7A47-92F8-31D9767A06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2A80A7-44B5-B140-A3AB-73848415EE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FC6EDF1-B11B-EB48-BF9C-038E976530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033C1AB-8E86-DA42-93FD-D8BE5827916E}"/>
              </a:ext>
            </a:extLst>
          </p:cNvPr>
          <p:cNvSpPr>
            <a:spLocks noGrp="1"/>
          </p:cNvSpPr>
          <p:nvPr>
            <p:ph type="dt" sz="half" idx="10"/>
          </p:nvPr>
        </p:nvSpPr>
        <p:spPr/>
        <p:txBody>
          <a:bodyPr/>
          <a:lstStyle/>
          <a:p>
            <a:fld id="{82CB31BE-11D3-0A47-8095-D77471F8BA48}" type="datetimeFigureOut">
              <a:rPr lang="en-US" smtClean="0"/>
              <a:t>9/24/2019</a:t>
            </a:fld>
            <a:endParaRPr lang="en-US"/>
          </a:p>
        </p:txBody>
      </p:sp>
      <p:sp>
        <p:nvSpPr>
          <p:cNvPr id="6" name="Footer Placeholder 5">
            <a:extLst>
              <a:ext uri="{FF2B5EF4-FFF2-40B4-BE49-F238E27FC236}">
                <a16:creationId xmlns:a16="http://schemas.microsoft.com/office/drawing/2014/main" id="{79E79F41-102E-4544-B5FB-175D19A3F8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47ED1C-0EEE-F240-93D4-971BDEC8A239}"/>
              </a:ext>
            </a:extLst>
          </p:cNvPr>
          <p:cNvSpPr>
            <a:spLocks noGrp="1"/>
          </p:cNvSpPr>
          <p:nvPr>
            <p:ph type="sldNum" sz="quarter" idx="12"/>
          </p:nvPr>
        </p:nvSpPr>
        <p:spPr/>
        <p:txBody>
          <a:bodyPr/>
          <a:lstStyle/>
          <a:p>
            <a:fld id="{F5125280-B946-9A4B-A7C8-6EE0584F6A62}" type="slidenum">
              <a:rPr lang="en-US" smtClean="0"/>
              <a:t>‹#›</a:t>
            </a:fld>
            <a:endParaRPr lang="en-US"/>
          </a:p>
        </p:txBody>
      </p:sp>
    </p:spTree>
    <p:extLst>
      <p:ext uri="{BB962C8B-B14F-4D97-AF65-F5344CB8AC3E}">
        <p14:creationId xmlns:p14="http://schemas.microsoft.com/office/powerpoint/2010/main" val="1841535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D38600-7F74-044A-A39F-345E62B9B5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929F07-3908-7144-A667-2A046AEF49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58F2EF-C109-494B-A982-DE5CF26AFF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CB31BE-11D3-0A47-8095-D77471F8BA48}" type="datetimeFigureOut">
              <a:rPr lang="en-US" smtClean="0"/>
              <a:t>9/24/2019</a:t>
            </a:fld>
            <a:endParaRPr lang="en-US"/>
          </a:p>
        </p:txBody>
      </p:sp>
      <p:sp>
        <p:nvSpPr>
          <p:cNvPr id="5" name="Footer Placeholder 4">
            <a:extLst>
              <a:ext uri="{FF2B5EF4-FFF2-40B4-BE49-F238E27FC236}">
                <a16:creationId xmlns:a16="http://schemas.microsoft.com/office/drawing/2014/main" id="{07A0DC18-9510-494B-A2B4-BFDF98F8A2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094D20-C773-654C-BA1F-91D04C61A6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125280-B946-9A4B-A7C8-6EE0584F6A62}" type="slidenum">
              <a:rPr lang="en-US" smtClean="0"/>
              <a:t>‹#›</a:t>
            </a:fld>
            <a:endParaRPr lang="en-US"/>
          </a:p>
        </p:txBody>
      </p:sp>
    </p:spTree>
    <p:extLst>
      <p:ext uri="{BB962C8B-B14F-4D97-AF65-F5344CB8AC3E}">
        <p14:creationId xmlns:p14="http://schemas.microsoft.com/office/powerpoint/2010/main" val="4082247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cubed.org/"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p:nvPr/>
        </p:nvSpPr>
        <p:spPr>
          <a:xfrm>
            <a:off x="2166938" y="322589"/>
            <a:ext cx="3916036" cy="233654"/>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3" defTabSz="8929">
              <a:lnSpc>
                <a:spcPct val="90000"/>
              </a:lnSpc>
              <a:spcBef>
                <a:spcPts val="1687"/>
              </a:spcBef>
              <a:tabLst>
                <a:tab pos="321374" algn="l"/>
              </a:tabLst>
              <a:defRPr sz="2400" b="1">
                <a:solidFill>
                  <a:srgbClr val="5E5E5E"/>
                </a:solidFill>
                <a:latin typeface="Arial"/>
                <a:ea typeface="Arial"/>
                <a:cs typeface="Arial"/>
                <a:sym typeface="Arial"/>
              </a:defRPr>
            </a:pPr>
            <a:endParaRPr sz="1687" dirty="0"/>
          </a:p>
        </p:txBody>
      </p:sp>
      <p:sp>
        <p:nvSpPr>
          <p:cNvPr id="131" name="Shape 131"/>
          <p:cNvSpPr/>
          <p:nvPr/>
        </p:nvSpPr>
        <p:spPr>
          <a:xfrm>
            <a:off x="6091240" y="322589"/>
            <a:ext cx="3949281" cy="259623"/>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3" algn="r" defTabSz="8929">
              <a:spcBef>
                <a:spcPts val="1687"/>
              </a:spcBef>
              <a:tabLst>
                <a:tab pos="321374" algn="l"/>
              </a:tabLst>
              <a:defRPr sz="2400" b="1">
                <a:solidFill>
                  <a:srgbClr val="5E5E5E"/>
                </a:solidFill>
                <a:latin typeface="Arial"/>
                <a:ea typeface="Arial"/>
                <a:cs typeface="Arial"/>
                <a:sym typeface="Arial"/>
              </a:defRPr>
            </a:pPr>
            <a:r>
              <a:rPr sz="1687"/>
              <a:t>#RedefiningReady</a:t>
            </a:r>
          </a:p>
        </p:txBody>
      </p:sp>
      <p:pic>
        <p:nvPicPr>
          <p:cNvPr id="132" name="D214RedefiningReady_Endorsements-0716.jpg"/>
          <p:cNvPicPr>
            <a:picLocks noChangeAspect="1"/>
          </p:cNvPicPr>
          <p:nvPr/>
        </p:nvPicPr>
        <p:blipFill>
          <a:blip r:embed="rId3"/>
          <a:stretch>
            <a:fillRect/>
          </a:stretch>
        </p:blipFill>
        <p:spPr>
          <a:xfrm>
            <a:off x="2077641" y="6129208"/>
            <a:ext cx="3857625" cy="526639"/>
          </a:xfrm>
          <a:prstGeom prst="rect">
            <a:avLst/>
          </a:prstGeom>
          <a:ln w="12700">
            <a:miter lim="400000"/>
          </a:ln>
        </p:spPr>
      </p:pic>
      <p:pic>
        <p:nvPicPr>
          <p:cNvPr id="8" name="C|C|LGraphic.png"/>
          <p:cNvPicPr>
            <a:picLocks noChangeAspect="1"/>
          </p:cNvPicPr>
          <p:nvPr/>
        </p:nvPicPr>
        <p:blipFill>
          <a:blip r:embed="rId4"/>
          <a:stretch>
            <a:fillRect/>
          </a:stretch>
        </p:blipFill>
        <p:spPr>
          <a:xfrm>
            <a:off x="3845724" y="1178724"/>
            <a:ext cx="4500563" cy="4500563"/>
          </a:xfrm>
          <a:prstGeom prst="rect">
            <a:avLst/>
          </a:prstGeom>
          <a:ln>
            <a:noFill/>
          </a:ln>
          <a:effectLst>
            <a:outerShdw blurRad="381000" dist="127000" dir="5400000" algn="tl" rotWithShape="0">
              <a:srgbClr val="333333">
                <a:alpha val="40000"/>
              </a:srgbClr>
            </a:outerShdw>
          </a:effectLst>
        </p:spPr>
      </p:pic>
      <p:pic>
        <p:nvPicPr>
          <p:cNvPr id="9" name="aasa_logo_color_0.png"/>
          <p:cNvPicPr>
            <a:picLocks noChangeAspect="1"/>
          </p:cNvPicPr>
          <p:nvPr/>
        </p:nvPicPr>
        <p:blipFill>
          <a:blip r:embed="rId5"/>
          <a:stretch>
            <a:fillRect/>
          </a:stretch>
        </p:blipFill>
        <p:spPr>
          <a:xfrm>
            <a:off x="8794111" y="5960384"/>
            <a:ext cx="1285875" cy="348961"/>
          </a:xfrm>
          <a:prstGeom prst="rect">
            <a:avLst/>
          </a:prstGeom>
          <a:ln w="12700">
            <a:miter lim="400000"/>
          </a:ln>
        </p:spPr>
      </p:pic>
    </p:spTree>
    <p:extLst>
      <p:ext uri="{BB962C8B-B14F-4D97-AF65-F5344CB8AC3E}">
        <p14:creationId xmlns:p14="http://schemas.microsoft.com/office/powerpoint/2010/main" val="3916343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95"/>
          <p:cNvSpPr>
            <a:spLocks noGrp="1"/>
          </p:cNvSpPr>
          <p:nvPr/>
        </p:nvSpPr>
        <p:spPr>
          <a:xfrm>
            <a:off x="1970312" y="286501"/>
            <a:ext cx="8251376" cy="898918"/>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lstStyle>
            <a:lvl1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1pPr>
            <a:lvl2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2pPr>
            <a:lvl3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3pPr>
            <a:lvl4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4pPr>
            <a:lvl5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5pPr>
            <a:lvl6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6pPr>
            <a:lvl7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7pPr>
            <a:lvl8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8pPr>
            <a:lvl9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9pPr>
          </a:lstStyle>
          <a:p>
            <a:r>
              <a:rPr lang="en-US" sz="2531" dirty="0"/>
              <a:t>English Readiness Skills for </a:t>
            </a:r>
            <a:br>
              <a:rPr lang="en-US" sz="2531" dirty="0"/>
            </a:br>
            <a:r>
              <a:rPr lang="en-US" sz="2531" dirty="0"/>
              <a:t>Incoming Freshmen</a:t>
            </a:r>
            <a:endParaRPr sz="2531" dirty="0">
              <a:solidFill>
                <a:srgbClr val="AA0023"/>
              </a:solidFill>
            </a:endParaRPr>
          </a:p>
        </p:txBody>
      </p:sp>
      <p:sp>
        <p:nvSpPr>
          <p:cNvPr id="5" name="Shape 176"/>
          <p:cNvSpPr>
            <a:spLocks noGrp="1"/>
          </p:cNvSpPr>
          <p:nvPr>
            <p:ph type="sldNum" sz="quarter" idx="4294967295"/>
          </p:nvPr>
        </p:nvSpPr>
        <p:spPr>
          <a:xfrm>
            <a:off x="10317907" y="6559513"/>
            <a:ext cx="51296" cy="107722"/>
          </a:xfrm>
          <a:prstGeom prst="rect">
            <a:avLst/>
          </a:prstGeom>
          <a:extLst>
            <a:ext uri="{C572A759-6A51-4108-AA02-DFA0A04FC94B}">
              <ma14:wrappingTextBoxFlag xmlns:ma14="http://schemas.microsoft.com/office/mac/drawingml/2011/main" xmlns="" val="1"/>
            </a:ext>
          </a:extLst>
        </p:spPr>
        <p:txBody>
          <a:bodyPr vert="horz" lIns="0" tIns="0" rIns="0" bIns="0" rtlCol="0" anchor="ctr"/>
          <a:lstStyle/>
          <a:p>
            <a:fld id="{86CB4B4D-7CA3-9044-876B-883B54F8677D}" type="slidenum">
              <a:rPr/>
              <a:pPr/>
              <a:t>10</a:t>
            </a:fld>
            <a:endParaRPr dirty="0"/>
          </a:p>
        </p:txBody>
      </p:sp>
      <p:pic>
        <p:nvPicPr>
          <p:cNvPr id="6" name="Picture 5" descr="D214 Logo_061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7133" y="375663"/>
            <a:ext cx="803668" cy="278290"/>
          </a:xfrm>
          <a:prstGeom prst="rect">
            <a:avLst/>
          </a:prstGeom>
        </p:spPr>
      </p:pic>
      <p:pic>
        <p:nvPicPr>
          <p:cNvPr id="7" name="aasa_logo_color_0.png"/>
          <p:cNvPicPr>
            <a:picLocks noChangeAspect="1"/>
          </p:cNvPicPr>
          <p:nvPr/>
        </p:nvPicPr>
        <p:blipFill>
          <a:blip r:embed="rId3">
            <a:extLst/>
          </a:blip>
          <a:stretch>
            <a:fillRect/>
          </a:stretch>
        </p:blipFill>
        <p:spPr>
          <a:xfrm>
            <a:off x="8917954" y="6309345"/>
            <a:ext cx="1285875" cy="348961"/>
          </a:xfrm>
          <a:prstGeom prst="rect">
            <a:avLst/>
          </a:prstGeom>
          <a:ln w="12700">
            <a:miter lim="400000"/>
          </a:ln>
        </p:spPr>
      </p:pic>
      <p:sp>
        <p:nvSpPr>
          <p:cNvPr id="2" name="Rectangle 1"/>
          <p:cNvSpPr/>
          <p:nvPr/>
        </p:nvSpPr>
        <p:spPr>
          <a:xfrm>
            <a:off x="1970312" y="1135192"/>
            <a:ext cx="6947641" cy="389594"/>
          </a:xfrm>
          <a:prstGeom prst="rect">
            <a:avLst/>
          </a:prstGeom>
        </p:spPr>
        <p:txBody>
          <a:bodyPr wrap="square" lIns="0" tIns="0" rIns="0" bIns="0">
            <a:spAutoFit/>
          </a:bodyPr>
          <a:lstStyle/>
          <a:p>
            <a:pPr algn="l"/>
            <a:r>
              <a:rPr lang="en-US" sz="1266" dirty="0">
                <a:solidFill>
                  <a:srgbClr val="7F7F7F"/>
                </a:solidFill>
                <a:latin typeface="Arial"/>
                <a:cs typeface="Arial"/>
              </a:rPr>
              <a:t>The following list is </a:t>
            </a:r>
            <a:r>
              <a:rPr lang="en-US" sz="1266" dirty="0">
                <a:solidFill>
                  <a:schemeClr val="bg1">
                    <a:lumMod val="50000"/>
                  </a:schemeClr>
                </a:solidFill>
                <a:latin typeface="Arial"/>
                <a:cs typeface="Arial"/>
              </a:rPr>
              <a:t>a guide to assist in prioritizing the foundations necessary </a:t>
            </a:r>
            <a:br>
              <a:rPr lang="en-US" sz="1266" dirty="0">
                <a:solidFill>
                  <a:schemeClr val="bg1">
                    <a:lumMod val="50000"/>
                  </a:schemeClr>
                </a:solidFill>
                <a:latin typeface="Arial"/>
                <a:cs typeface="Arial"/>
              </a:rPr>
            </a:br>
            <a:r>
              <a:rPr lang="en-US" sz="1266" dirty="0">
                <a:solidFill>
                  <a:schemeClr val="bg1">
                    <a:lumMod val="50000"/>
                  </a:schemeClr>
                </a:solidFill>
                <a:latin typeface="Arial"/>
                <a:cs typeface="Arial"/>
              </a:rPr>
              <a:t>for success in our introductory English course, Written and Oral Communication.</a:t>
            </a:r>
          </a:p>
        </p:txBody>
      </p:sp>
      <p:sp>
        <p:nvSpPr>
          <p:cNvPr id="11" name="TextBox 10"/>
          <p:cNvSpPr txBox="1"/>
          <p:nvPr/>
        </p:nvSpPr>
        <p:spPr>
          <a:xfrm>
            <a:off x="2238484" y="1824659"/>
            <a:ext cx="7715033" cy="40706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a:spcAft>
                <a:spcPts val="422"/>
              </a:spcAft>
            </a:pPr>
            <a:r>
              <a:rPr lang="en-US" sz="1266" b="1" dirty="0">
                <a:solidFill>
                  <a:srgbClr val="AA0023"/>
                </a:solidFill>
                <a:latin typeface="Arial"/>
                <a:cs typeface="Arial"/>
              </a:rPr>
              <a:t>Writing</a:t>
            </a:r>
            <a:endParaRPr lang="en-US" sz="1266" i="1" dirty="0">
              <a:latin typeface="Arial"/>
              <a:cs typeface="Arial"/>
            </a:endParaRPr>
          </a:p>
          <a:p>
            <a:pPr>
              <a:spcAft>
                <a:spcPts val="211"/>
              </a:spcAft>
            </a:pPr>
            <a:r>
              <a:rPr lang="en-US" sz="1266" i="1" dirty="0">
                <a:latin typeface="Arial"/>
                <a:cs typeface="Arial"/>
              </a:rPr>
              <a:t>All students are able to do the following:</a:t>
            </a:r>
            <a:endParaRPr lang="en-US" sz="1266" b="1" dirty="0">
              <a:solidFill>
                <a:srgbClr val="AA0023"/>
              </a:solidFill>
              <a:latin typeface="Arial"/>
              <a:cs typeface="Arial"/>
            </a:endParaRPr>
          </a:p>
          <a:p>
            <a:pPr marL="160729" indent="-160729">
              <a:spcAft>
                <a:spcPts val="211"/>
              </a:spcAft>
              <a:buClr>
                <a:srgbClr val="AA0023"/>
              </a:buClr>
              <a:buFont typeface="Wingdings" charset="2"/>
              <a:buChar char="§"/>
            </a:pPr>
            <a:r>
              <a:rPr lang="en-US" sz="1266" dirty="0">
                <a:latin typeface="Arial"/>
                <a:cs typeface="Arial"/>
              </a:rPr>
              <a:t>Read Summarize author’s purpose for a reading.</a:t>
            </a:r>
          </a:p>
          <a:p>
            <a:pPr marL="160729" indent="-160729">
              <a:spcAft>
                <a:spcPts val="211"/>
              </a:spcAft>
              <a:buClr>
                <a:srgbClr val="AA0023"/>
              </a:buClr>
              <a:buFont typeface="Wingdings" charset="2"/>
              <a:buChar char="§"/>
            </a:pPr>
            <a:r>
              <a:rPr lang="en-US" sz="1266" dirty="0">
                <a:latin typeface="Arial"/>
                <a:cs typeface="Arial"/>
              </a:rPr>
              <a:t>Use various types and styles of writing – i.e., persuasive, expository, comparison/contrast, and narrative.</a:t>
            </a:r>
          </a:p>
          <a:p>
            <a:pPr marL="160729" indent="-160729">
              <a:spcAft>
                <a:spcPts val="211"/>
              </a:spcAft>
              <a:buClr>
                <a:srgbClr val="AA0023"/>
              </a:buClr>
              <a:buFont typeface="Wingdings" charset="2"/>
              <a:buChar char="§"/>
            </a:pPr>
            <a:r>
              <a:rPr lang="en-US" sz="1266" dirty="0">
                <a:latin typeface="Arial"/>
                <a:cs typeface="Arial"/>
              </a:rPr>
              <a:t>Make a clear central thesis/claim that guides the organization of the essay.</a:t>
            </a:r>
          </a:p>
          <a:p>
            <a:pPr marL="160729" indent="-160729">
              <a:spcAft>
                <a:spcPts val="211"/>
              </a:spcAft>
              <a:buClr>
                <a:srgbClr val="AA0023"/>
              </a:buClr>
              <a:buFont typeface="Wingdings" charset="2"/>
              <a:buChar char="§"/>
            </a:pPr>
            <a:r>
              <a:rPr lang="en-US" sz="1266" dirty="0">
                <a:latin typeface="Arial"/>
                <a:cs typeface="Arial"/>
              </a:rPr>
              <a:t>Cite clear and specific textual evidence that supports the central claim.</a:t>
            </a:r>
          </a:p>
          <a:p>
            <a:pPr marL="160729" indent="-160729">
              <a:spcAft>
                <a:spcPts val="211"/>
              </a:spcAft>
              <a:buClr>
                <a:srgbClr val="AA0023"/>
              </a:buClr>
              <a:buFont typeface="Wingdings" charset="2"/>
              <a:buChar char="§"/>
            </a:pPr>
            <a:r>
              <a:rPr lang="en-US" sz="1266" dirty="0">
                <a:latin typeface="Arial"/>
                <a:cs typeface="Arial"/>
              </a:rPr>
              <a:t>Write a well-structured essay that contains an introduction, body paragraphs, and conclusion.</a:t>
            </a:r>
          </a:p>
          <a:p>
            <a:pPr marL="160729" indent="-160729">
              <a:spcAft>
                <a:spcPts val="211"/>
              </a:spcAft>
              <a:buClr>
                <a:srgbClr val="AA0023"/>
              </a:buClr>
              <a:buFont typeface="Wingdings" charset="2"/>
              <a:buChar char="§"/>
            </a:pPr>
            <a:r>
              <a:rPr lang="en-US" sz="1266" dirty="0">
                <a:latin typeface="Arial"/>
                <a:cs typeface="Arial"/>
              </a:rPr>
              <a:t>Employ appropriate transitions.</a:t>
            </a:r>
          </a:p>
          <a:p>
            <a:pPr marL="160729" indent="-160729">
              <a:spcAft>
                <a:spcPts val="211"/>
              </a:spcAft>
              <a:buClr>
                <a:srgbClr val="AA0023"/>
              </a:buClr>
              <a:buFont typeface="Wingdings" charset="2"/>
              <a:buChar char="§"/>
            </a:pPr>
            <a:r>
              <a:rPr lang="en-US" sz="1266" dirty="0">
                <a:latin typeface="Arial"/>
                <a:cs typeface="Arial"/>
              </a:rPr>
              <a:t>Use conventions of standard written English.</a:t>
            </a:r>
          </a:p>
          <a:p>
            <a:pPr marL="160729" indent="-160729">
              <a:spcAft>
                <a:spcPts val="844"/>
              </a:spcAft>
              <a:buClr>
                <a:srgbClr val="AA0023"/>
              </a:buClr>
              <a:buFont typeface="Wingdings" charset="2"/>
              <a:buChar char="§"/>
            </a:pPr>
            <a:r>
              <a:rPr lang="en-US" sz="1266" dirty="0">
                <a:latin typeface="Arial"/>
                <a:cs typeface="Arial"/>
              </a:rPr>
              <a:t>Proofread writing for errors.</a:t>
            </a:r>
          </a:p>
          <a:p>
            <a:pPr>
              <a:spcAft>
                <a:spcPts val="422"/>
              </a:spcAft>
            </a:pPr>
            <a:r>
              <a:rPr lang="en-US" sz="1266" b="1" dirty="0">
                <a:solidFill>
                  <a:srgbClr val="AA0023"/>
                </a:solidFill>
                <a:latin typeface="Arial"/>
                <a:cs typeface="Arial"/>
              </a:rPr>
              <a:t>Grammar</a:t>
            </a:r>
          </a:p>
          <a:p>
            <a:pPr>
              <a:spcAft>
                <a:spcPts val="211"/>
              </a:spcAft>
            </a:pPr>
            <a:r>
              <a:rPr lang="en-US" sz="1266" i="1" dirty="0">
                <a:latin typeface="Arial"/>
                <a:cs typeface="Arial"/>
              </a:rPr>
              <a:t>All students are able to do the following:</a:t>
            </a:r>
            <a:endParaRPr lang="en-US" sz="1266" b="1" dirty="0">
              <a:solidFill>
                <a:srgbClr val="AA0023"/>
              </a:solidFill>
              <a:latin typeface="Arial"/>
              <a:cs typeface="Arial"/>
            </a:endParaRPr>
          </a:p>
          <a:p>
            <a:pPr marL="160729" indent="-160729">
              <a:spcAft>
                <a:spcPts val="211"/>
              </a:spcAft>
              <a:buClr>
                <a:srgbClr val="AA0023"/>
              </a:buClr>
              <a:buFont typeface="Wingdings" charset="2"/>
              <a:buChar char="§"/>
            </a:pPr>
            <a:r>
              <a:rPr lang="en-US" sz="1266" dirty="0">
                <a:latin typeface="Arial"/>
                <a:cs typeface="Arial"/>
              </a:rPr>
              <a:t>Identify and understand the functions of the different Parts of Speech.</a:t>
            </a:r>
          </a:p>
          <a:p>
            <a:pPr marL="160729" indent="-160729">
              <a:spcAft>
                <a:spcPts val="211"/>
              </a:spcAft>
              <a:buClr>
                <a:srgbClr val="AA0023"/>
              </a:buClr>
              <a:buFont typeface="Wingdings" charset="2"/>
              <a:buChar char="§"/>
            </a:pPr>
            <a:r>
              <a:rPr lang="en-US" sz="1266" dirty="0">
                <a:latin typeface="Arial"/>
                <a:cs typeface="Arial"/>
              </a:rPr>
              <a:t>Form conventional and complete sentences that avoid comma splices and fragments. </a:t>
            </a:r>
          </a:p>
          <a:p>
            <a:pPr marL="160729" indent="-160729">
              <a:spcAft>
                <a:spcPts val="211"/>
              </a:spcAft>
              <a:buClr>
                <a:srgbClr val="AA0023"/>
              </a:buClr>
              <a:buFont typeface="Wingdings" charset="2"/>
              <a:buChar char="§"/>
            </a:pPr>
            <a:r>
              <a:rPr lang="en-US" sz="1266" dirty="0">
                <a:latin typeface="Arial"/>
                <a:cs typeface="Arial"/>
              </a:rPr>
              <a:t>Maintain subject-verb and pronoun-antecedent agreement.</a:t>
            </a:r>
          </a:p>
          <a:p>
            <a:pPr marL="160729" indent="-160729">
              <a:spcAft>
                <a:spcPts val="211"/>
              </a:spcAft>
              <a:buClr>
                <a:srgbClr val="AA0023"/>
              </a:buClr>
              <a:buFont typeface="Wingdings" charset="2"/>
              <a:buChar char="§"/>
            </a:pPr>
            <a:r>
              <a:rPr lang="en-US" sz="1266" dirty="0">
                <a:latin typeface="Arial"/>
                <a:cs typeface="Arial"/>
              </a:rPr>
              <a:t>Communicate clearly in writing (basic sentence construction, punctuation, usage, and capitalization).</a:t>
            </a:r>
          </a:p>
          <a:p>
            <a:pPr marL="160729" indent="-160729">
              <a:spcAft>
                <a:spcPts val="211"/>
              </a:spcAft>
              <a:buClr>
                <a:srgbClr val="AA0023"/>
              </a:buClr>
              <a:buFont typeface="Wingdings" charset="2"/>
              <a:buChar char="§"/>
            </a:pPr>
            <a:r>
              <a:rPr lang="en-US" sz="1266" dirty="0">
                <a:latin typeface="Arial"/>
                <a:cs typeface="Arial"/>
              </a:rPr>
              <a:t>Determine when particular contexts call for singular or plural possessive nouns and for plural </a:t>
            </a:r>
            <a:br>
              <a:rPr lang="en-US" sz="1266" dirty="0">
                <a:latin typeface="Arial"/>
                <a:cs typeface="Arial"/>
              </a:rPr>
            </a:br>
            <a:r>
              <a:rPr lang="en-US" sz="1266" dirty="0">
                <a:latin typeface="Arial"/>
                <a:cs typeface="Arial"/>
              </a:rPr>
              <a:t>or possessive nouns.</a:t>
            </a:r>
            <a:endParaRPr lang="en-US" sz="1266" dirty="0">
              <a:solidFill>
                <a:srgbClr val="000000"/>
              </a:solidFill>
              <a:latin typeface="Arial"/>
              <a:cs typeface="Arial"/>
              <a:sym typeface="Helvetica Light"/>
            </a:endParaRPr>
          </a:p>
        </p:txBody>
      </p:sp>
    </p:spTree>
    <p:extLst>
      <p:ext uri="{BB962C8B-B14F-4D97-AF65-F5344CB8AC3E}">
        <p14:creationId xmlns:p14="http://schemas.microsoft.com/office/powerpoint/2010/main" val="2351119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95"/>
          <p:cNvSpPr>
            <a:spLocks noGrp="1"/>
          </p:cNvSpPr>
          <p:nvPr/>
        </p:nvSpPr>
        <p:spPr>
          <a:xfrm>
            <a:off x="1970312" y="286501"/>
            <a:ext cx="8251376" cy="898918"/>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lstStyle>
            <a:lvl1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1pPr>
            <a:lvl2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2pPr>
            <a:lvl3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3pPr>
            <a:lvl4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4pPr>
            <a:lvl5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5pPr>
            <a:lvl6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6pPr>
            <a:lvl7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7pPr>
            <a:lvl8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8pPr>
            <a:lvl9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9pPr>
          </a:lstStyle>
          <a:p>
            <a:r>
              <a:rPr lang="en-US" sz="2531" dirty="0"/>
              <a:t>English Readiness Skills for </a:t>
            </a:r>
            <a:br>
              <a:rPr lang="en-US" sz="2531" dirty="0"/>
            </a:br>
            <a:r>
              <a:rPr lang="en-US" sz="2531" dirty="0"/>
              <a:t>Incoming Freshmen</a:t>
            </a:r>
            <a:endParaRPr sz="2531" dirty="0">
              <a:solidFill>
                <a:srgbClr val="AA0023"/>
              </a:solidFill>
            </a:endParaRPr>
          </a:p>
        </p:txBody>
      </p:sp>
      <p:sp>
        <p:nvSpPr>
          <p:cNvPr id="5" name="Shape 176"/>
          <p:cNvSpPr>
            <a:spLocks noGrp="1"/>
          </p:cNvSpPr>
          <p:nvPr>
            <p:ph type="sldNum" sz="quarter" idx="4294967295"/>
          </p:nvPr>
        </p:nvSpPr>
        <p:spPr>
          <a:xfrm>
            <a:off x="10317907" y="6559513"/>
            <a:ext cx="51296" cy="107722"/>
          </a:xfrm>
          <a:prstGeom prst="rect">
            <a:avLst/>
          </a:prstGeom>
          <a:extLst>
            <a:ext uri="{C572A759-6A51-4108-AA02-DFA0A04FC94B}">
              <ma14:wrappingTextBoxFlag xmlns:ma14="http://schemas.microsoft.com/office/mac/drawingml/2011/main" xmlns="" val="1"/>
            </a:ext>
          </a:extLst>
        </p:spPr>
        <p:txBody>
          <a:bodyPr vert="horz" lIns="0" tIns="0" rIns="0" bIns="0" rtlCol="0" anchor="ctr"/>
          <a:lstStyle/>
          <a:p>
            <a:fld id="{86CB4B4D-7CA3-9044-876B-883B54F8677D}" type="slidenum">
              <a:rPr/>
              <a:pPr/>
              <a:t>11</a:t>
            </a:fld>
            <a:endParaRPr dirty="0"/>
          </a:p>
        </p:txBody>
      </p:sp>
      <p:pic>
        <p:nvPicPr>
          <p:cNvPr id="6" name="Picture 5" descr="D214 Logo_061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7133" y="375663"/>
            <a:ext cx="803668" cy="278290"/>
          </a:xfrm>
          <a:prstGeom prst="rect">
            <a:avLst/>
          </a:prstGeom>
        </p:spPr>
      </p:pic>
      <p:pic>
        <p:nvPicPr>
          <p:cNvPr id="7" name="aasa_logo_color_0.png"/>
          <p:cNvPicPr>
            <a:picLocks noChangeAspect="1"/>
          </p:cNvPicPr>
          <p:nvPr/>
        </p:nvPicPr>
        <p:blipFill>
          <a:blip r:embed="rId3">
            <a:extLst/>
          </a:blip>
          <a:stretch>
            <a:fillRect/>
          </a:stretch>
        </p:blipFill>
        <p:spPr>
          <a:xfrm>
            <a:off x="8917954" y="6309345"/>
            <a:ext cx="1285875" cy="348961"/>
          </a:xfrm>
          <a:prstGeom prst="rect">
            <a:avLst/>
          </a:prstGeom>
          <a:ln w="12700">
            <a:miter lim="400000"/>
          </a:ln>
        </p:spPr>
      </p:pic>
      <p:sp>
        <p:nvSpPr>
          <p:cNvPr id="2" name="Rectangle 1"/>
          <p:cNvSpPr/>
          <p:nvPr/>
        </p:nvSpPr>
        <p:spPr>
          <a:xfrm>
            <a:off x="1970312" y="1135192"/>
            <a:ext cx="6947641" cy="389594"/>
          </a:xfrm>
          <a:prstGeom prst="rect">
            <a:avLst/>
          </a:prstGeom>
        </p:spPr>
        <p:txBody>
          <a:bodyPr wrap="square" lIns="0" tIns="0" rIns="0" bIns="0">
            <a:spAutoFit/>
          </a:bodyPr>
          <a:lstStyle/>
          <a:p>
            <a:pPr algn="l"/>
            <a:r>
              <a:rPr lang="en-US" sz="1266" dirty="0">
                <a:solidFill>
                  <a:srgbClr val="7F7F7F"/>
                </a:solidFill>
                <a:latin typeface="Arial"/>
                <a:cs typeface="Arial"/>
              </a:rPr>
              <a:t>The following list is a guide to assist in prioritizing the foundations necessary </a:t>
            </a:r>
            <a:br>
              <a:rPr lang="en-US" sz="1266" dirty="0">
                <a:solidFill>
                  <a:srgbClr val="7F7F7F"/>
                </a:solidFill>
                <a:latin typeface="Arial"/>
                <a:cs typeface="Arial"/>
              </a:rPr>
            </a:br>
            <a:r>
              <a:rPr lang="en-US" sz="1266" dirty="0">
                <a:solidFill>
                  <a:srgbClr val="7F7F7F"/>
                </a:solidFill>
                <a:latin typeface="Arial"/>
                <a:cs typeface="Arial"/>
              </a:rPr>
              <a:t>for success in our introductory English course, Written and Oral Communication.</a:t>
            </a:r>
          </a:p>
        </p:txBody>
      </p:sp>
      <p:sp>
        <p:nvSpPr>
          <p:cNvPr id="11" name="TextBox 10"/>
          <p:cNvSpPr txBox="1"/>
          <p:nvPr/>
        </p:nvSpPr>
        <p:spPr>
          <a:xfrm>
            <a:off x="2238484" y="1824659"/>
            <a:ext cx="7715033" cy="42141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a:spcAft>
                <a:spcPts val="422"/>
              </a:spcAft>
            </a:pPr>
            <a:r>
              <a:rPr lang="en-US" sz="1266" b="1" dirty="0">
                <a:solidFill>
                  <a:srgbClr val="AA0023"/>
                </a:solidFill>
                <a:latin typeface="Arial"/>
                <a:cs typeface="Arial"/>
              </a:rPr>
              <a:t>Reading (both fiction and non-fiction)</a:t>
            </a:r>
            <a:endParaRPr lang="en-US" sz="1266" i="1" dirty="0">
              <a:latin typeface="Arial"/>
              <a:cs typeface="Arial"/>
            </a:endParaRPr>
          </a:p>
          <a:p>
            <a:pPr>
              <a:spcAft>
                <a:spcPts val="211"/>
              </a:spcAft>
            </a:pPr>
            <a:r>
              <a:rPr lang="en-US" sz="1266" i="1" dirty="0">
                <a:latin typeface="Arial"/>
                <a:cs typeface="Arial"/>
              </a:rPr>
              <a:t>All students are able to do the following:</a:t>
            </a:r>
            <a:endParaRPr lang="en-US" sz="1266" b="1" dirty="0">
              <a:solidFill>
                <a:srgbClr val="AA0023"/>
              </a:solidFill>
              <a:latin typeface="Arial"/>
              <a:cs typeface="Arial"/>
            </a:endParaRPr>
          </a:p>
          <a:p>
            <a:pPr marL="160729" indent="-160729">
              <a:spcAft>
                <a:spcPts val="211"/>
              </a:spcAft>
              <a:buClr>
                <a:srgbClr val="AA0023"/>
              </a:buClr>
              <a:buFont typeface="Wingdings" charset="2"/>
              <a:buChar char="§"/>
            </a:pPr>
            <a:r>
              <a:rPr lang="en-US" sz="1266" dirty="0">
                <a:latin typeface="Arial"/>
                <a:cs typeface="Arial"/>
              </a:rPr>
              <a:t>Read closely in a moderately challenging text to identify explicitly stated information, ideas, </a:t>
            </a:r>
            <a:br>
              <a:rPr lang="en-US" sz="1266" dirty="0">
                <a:latin typeface="Arial"/>
                <a:cs typeface="Arial"/>
              </a:rPr>
            </a:br>
            <a:r>
              <a:rPr lang="en-US" sz="1266" dirty="0">
                <a:latin typeface="Arial"/>
                <a:cs typeface="Arial"/>
              </a:rPr>
              <a:t>or literary elements.</a:t>
            </a:r>
          </a:p>
          <a:p>
            <a:pPr marL="160729" indent="-160729">
              <a:spcAft>
                <a:spcPts val="211"/>
              </a:spcAft>
              <a:buClr>
                <a:srgbClr val="AA0023"/>
              </a:buClr>
              <a:buFont typeface="Wingdings" charset="2"/>
              <a:buChar char="§"/>
            </a:pPr>
            <a:r>
              <a:rPr lang="en-US" sz="1266" dirty="0">
                <a:latin typeface="Arial"/>
                <a:cs typeface="Arial"/>
              </a:rPr>
              <a:t>Determine the best textual evidence for a simple conclusion. </a:t>
            </a:r>
          </a:p>
          <a:p>
            <a:pPr marL="160729" indent="-160729">
              <a:spcAft>
                <a:spcPts val="211"/>
              </a:spcAft>
              <a:buClr>
                <a:srgbClr val="AA0023"/>
              </a:buClr>
              <a:buFont typeface="Wingdings" charset="2"/>
              <a:buChar char="§"/>
            </a:pPr>
            <a:r>
              <a:rPr lang="en-US" sz="1266" dirty="0">
                <a:latin typeface="Arial"/>
                <a:cs typeface="Arial"/>
              </a:rPr>
              <a:t>Identify the central idea of a passage with a single, clear purpose.</a:t>
            </a:r>
          </a:p>
          <a:p>
            <a:pPr marL="160729" indent="-160729">
              <a:spcAft>
                <a:spcPts val="211"/>
              </a:spcAft>
              <a:buClr>
                <a:srgbClr val="AA0023"/>
              </a:buClr>
              <a:buFont typeface="Wingdings" charset="2"/>
              <a:buChar char="§"/>
            </a:pPr>
            <a:r>
              <a:rPr lang="en-US" sz="1266" dirty="0">
                <a:latin typeface="Arial"/>
                <a:cs typeface="Arial"/>
              </a:rPr>
              <a:t>Identify a simple relationship between information, ideas, or people (e.g., recognizing a basic </a:t>
            </a:r>
            <a:br>
              <a:rPr lang="en-US" sz="1266" dirty="0">
                <a:latin typeface="Arial"/>
                <a:cs typeface="Arial"/>
              </a:rPr>
            </a:br>
            <a:r>
              <a:rPr lang="en-US" sz="1266" dirty="0">
                <a:latin typeface="Arial"/>
                <a:cs typeface="Arial"/>
              </a:rPr>
              <a:t>comparison, contrast, or sequence).</a:t>
            </a:r>
          </a:p>
          <a:p>
            <a:pPr marL="160729" indent="-160729">
              <a:spcAft>
                <a:spcPts val="211"/>
              </a:spcAft>
              <a:buClr>
                <a:srgbClr val="AA0023"/>
              </a:buClr>
              <a:buFont typeface="Wingdings" charset="2"/>
              <a:buChar char="§"/>
            </a:pPr>
            <a:r>
              <a:rPr lang="en-US" sz="1266" dirty="0">
                <a:latin typeface="Arial"/>
                <a:cs typeface="Arial"/>
              </a:rPr>
              <a:t>Determine the meaning of a relatively common word or phrase using clear context clues. </a:t>
            </a:r>
          </a:p>
          <a:p>
            <a:pPr marL="160729" indent="-160729">
              <a:spcAft>
                <a:spcPts val="211"/>
              </a:spcAft>
              <a:buClr>
                <a:srgbClr val="AA0023"/>
              </a:buClr>
              <a:buFont typeface="Wingdings" charset="2"/>
              <a:buChar char="§"/>
            </a:pPr>
            <a:r>
              <a:rPr lang="en-US" sz="1266" dirty="0">
                <a:latin typeface="Arial"/>
                <a:cs typeface="Arial"/>
              </a:rPr>
              <a:t>Recognize a straightforward similarity or difference in a pair of moderately challenging passages.</a:t>
            </a:r>
          </a:p>
          <a:p>
            <a:pPr marL="160729" indent="-160729">
              <a:spcAft>
                <a:spcPts val="844"/>
              </a:spcAft>
              <a:buClr>
                <a:srgbClr val="AA0023"/>
              </a:buClr>
              <a:buFont typeface="Wingdings" charset="2"/>
              <a:buChar char="§"/>
            </a:pPr>
            <a:r>
              <a:rPr lang="en-US" sz="1266" dirty="0">
                <a:latin typeface="Arial"/>
                <a:cs typeface="Arial"/>
              </a:rPr>
              <a:t>Annotate for a purpose (i.e., author’s purpose, ask questions, vocabulary, etc.).</a:t>
            </a:r>
          </a:p>
          <a:p>
            <a:pPr>
              <a:spcAft>
                <a:spcPts val="422"/>
              </a:spcAft>
            </a:pPr>
            <a:r>
              <a:rPr lang="en-US" sz="1266" b="1" dirty="0">
                <a:solidFill>
                  <a:srgbClr val="AA0023"/>
                </a:solidFill>
                <a:latin typeface="Arial"/>
                <a:cs typeface="Arial"/>
              </a:rPr>
              <a:t>Speaking and Listening</a:t>
            </a:r>
          </a:p>
          <a:p>
            <a:pPr>
              <a:spcAft>
                <a:spcPts val="211"/>
              </a:spcAft>
            </a:pPr>
            <a:r>
              <a:rPr lang="en-US" sz="1266" i="1" dirty="0">
                <a:latin typeface="Arial"/>
                <a:cs typeface="Arial"/>
              </a:rPr>
              <a:t>All students are able to do the following:</a:t>
            </a:r>
            <a:endParaRPr lang="en-US" sz="1266" b="1" dirty="0">
              <a:solidFill>
                <a:srgbClr val="AA0023"/>
              </a:solidFill>
              <a:latin typeface="Arial"/>
              <a:cs typeface="Arial"/>
            </a:endParaRPr>
          </a:p>
          <a:p>
            <a:pPr marL="160729" indent="-160729">
              <a:spcAft>
                <a:spcPts val="211"/>
              </a:spcAft>
              <a:buClr>
                <a:srgbClr val="AA0023"/>
              </a:buClr>
              <a:buFont typeface="Wingdings" charset="2"/>
              <a:buChar char="§"/>
            </a:pPr>
            <a:r>
              <a:rPr lang="en-US" sz="1266" dirty="0">
                <a:latin typeface="Arial"/>
                <a:cs typeface="Arial"/>
              </a:rPr>
              <a:t>Adapt speech to a variety of contexts and tasks, demonstrating command of formal English when indicated or appropriate.</a:t>
            </a:r>
          </a:p>
          <a:p>
            <a:pPr marL="160729" indent="-160729">
              <a:spcAft>
                <a:spcPts val="211"/>
              </a:spcAft>
              <a:buClr>
                <a:srgbClr val="AA0023"/>
              </a:buClr>
              <a:buFont typeface="Wingdings" charset="2"/>
              <a:buChar char="§"/>
            </a:pPr>
            <a:r>
              <a:rPr lang="en-US" sz="1266" dirty="0">
                <a:latin typeface="Arial"/>
                <a:cs typeface="Arial"/>
              </a:rPr>
              <a:t>Engage effectively in a range of collaborative discussions.</a:t>
            </a:r>
          </a:p>
          <a:p>
            <a:pPr marL="160729" indent="-160729">
              <a:spcAft>
                <a:spcPts val="211"/>
              </a:spcAft>
              <a:buClr>
                <a:srgbClr val="AA0023"/>
              </a:buClr>
              <a:buFont typeface="Wingdings" charset="2"/>
              <a:buChar char="§"/>
            </a:pPr>
            <a:r>
              <a:rPr lang="en-US" sz="1266" dirty="0">
                <a:latin typeface="Arial"/>
                <a:cs typeface="Arial"/>
              </a:rPr>
              <a:t>Use information to support their own views while acknowledging new information expressed by others.</a:t>
            </a:r>
          </a:p>
          <a:p>
            <a:pPr marL="160729" indent="-160729">
              <a:spcAft>
                <a:spcPts val="211"/>
              </a:spcAft>
              <a:buClr>
                <a:srgbClr val="AA0023"/>
              </a:buClr>
              <a:buFont typeface="Wingdings" charset="2"/>
              <a:buChar char="§"/>
            </a:pPr>
            <a:r>
              <a:rPr lang="en-US" sz="1266" dirty="0">
                <a:latin typeface="Arial"/>
                <a:cs typeface="Arial"/>
              </a:rPr>
              <a:t>Integrate multiple sources of information and present in diverse media or formats.</a:t>
            </a:r>
          </a:p>
          <a:p>
            <a:pPr algn="l"/>
            <a:endParaRPr lang="en-US" sz="1266" dirty="0">
              <a:solidFill>
                <a:srgbClr val="000000"/>
              </a:solidFill>
              <a:latin typeface="Arial"/>
              <a:cs typeface="Arial"/>
              <a:sym typeface="Helvetica Light"/>
            </a:endParaRPr>
          </a:p>
        </p:txBody>
      </p:sp>
    </p:spTree>
    <p:extLst>
      <p:ext uri="{BB962C8B-B14F-4D97-AF65-F5344CB8AC3E}">
        <p14:creationId xmlns:p14="http://schemas.microsoft.com/office/powerpoint/2010/main" val="2033458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95"/>
          <p:cNvSpPr>
            <a:spLocks noGrp="1"/>
          </p:cNvSpPr>
          <p:nvPr/>
        </p:nvSpPr>
        <p:spPr>
          <a:xfrm>
            <a:off x="1970312" y="286501"/>
            <a:ext cx="8251376" cy="898918"/>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lstStyle>
            <a:lvl1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1pPr>
            <a:lvl2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2pPr>
            <a:lvl3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3pPr>
            <a:lvl4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4pPr>
            <a:lvl5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5pPr>
            <a:lvl6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6pPr>
            <a:lvl7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7pPr>
            <a:lvl8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8pPr>
            <a:lvl9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9pPr>
          </a:lstStyle>
          <a:p>
            <a:r>
              <a:rPr lang="en-US" sz="2531" dirty="0"/>
              <a:t>Algebra and Geometry Readiness Indicators </a:t>
            </a:r>
            <a:br>
              <a:rPr lang="en-US" sz="2531" dirty="0"/>
            </a:br>
            <a:r>
              <a:rPr lang="en-US" sz="2531" dirty="0"/>
              <a:t>for Incoming Freshmen</a:t>
            </a:r>
            <a:endParaRPr sz="2531" dirty="0">
              <a:solidFill>
                <a:srgbClr val="AA0023"/>
              </a:solidFill>
            </a:endParaRPr>
          </a:p>
        </p:txBody>
      </p:sp>
      <p:sp>
        <p:nvSpPr>
          <p:cNvPr id="5" name="Shape 176"/>
          <p:cNvSpPr>
            <a:spLocks noGrp="1"/>
          </p:cNvSpPr>
          <p:nvPr>
            <p:ph type="sldNum" sz="quarter" idx="4294967295"/>
          </p:nvPr>
        </p:nvSpPr>
        <p:spPr>
          <a:xfrm>
            <a:off x="10317907" y="6559513"/>
            <a:ext cx="51296" cy="107722"/>
          </a:xfrm>
          <a:prstGeom prst="rect">
            <a:avLst/>
          </a:prstGeom>
          <a:extLst>
            <a:ext uri="{C572A759-6A51-4108-AA02-DFA0A04FC94B}">
              <ma14:wrappingTextBoxFlag xmlns:ma14="http://schemas.microsoft.com/office/mac/drawingml/2011/main" xmlns="" val="1"/>
            </a:ext>
          </a:extLst>
        </p:spPr>
        <p:txBody>
          <a:bodyPr vert="horz" lIns="0" tIns="0" rIns="0" bIns="0" rtlCol="0" anchor="ctr"/>
          <a:lstStyle/>
          <a:p>
            <a:fld id="{86CB4B4D-7CA3-9044-876B-883B54F8677D}" type="slidenum">
              <a:rPr/>
              <a:pPr/>
              <a:t>12</a:t>
            </a:fld>
            <a:endParaRPr dirty="0"/>
          </a:p>
        </p:txBody>
      </p:sp>
      <p:pic>
        <p:nvPicPr>
          <p:cNvPr id="6" name="Picture 5" descr="D214 Logo_061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7133" y="375663"/>
            <a:ext cx="803668" cy="278290"/>
          </a:xfrm>
          <a:prstGeom prst="rect">
            <a:avLst/>
          </a:prstGeom>
        </p:spPr>
      </p:pic>
      <p:pic>
        <p:nvPicPr>
          <p:cNvPr id="7" name="aasa_logo_color_0.png"/>
          <p:cNvPicPr>
            <a:picLocks noChangeAspect="1"/>
          </p:cNvPicPr>
          <p:nvPr/>
        </p:nvPicPr>
        <p:blipFill>
          <a:blip r:embed="rId3">
            <a:extLst/>
          </a:blip>
          <a:stretch>
            <a:fillRect/>
          </a:stretch>
        </p:blipFill>
        <p:spPr>
          <a:xfrm>
            <a:off x="8917954" y="6309345"/>
            <a:ext cx="1285875" cy="348961"/>
          </a:xfrm>
          <a:prstGeom prst="rect">
            <a:avLst/>
          </a:prstGeom>
          <a:ln w="12700">
            <a:miter lim="400000"/>
          </a:ln>
        </p:spPr>
      </p:pic>
      <p:sp>
        <p:nvSpPr>
          <p:cNvPr id="2" name="Rectangle 1"/>
          <p:cNvSpPr/>
          <p:nvPr/>
        </p:nvSpPr>
        <p:spPr>
          <a:xfrm>
            <a:off x="1970312" y="1135192"/>
            <a:ext cx="7209981" cy="1194430"/>
          </a:xfrm>
          <a:prstGeom prst="rect">
            <a:avLst/>
          </a:prstGeom>
        </p:spPr>
        <p:txBody>
          <a:bodyPr wrap="square" lIns="0" tIns="0" rIns="0" bIns="0">
            <a:spAutoFit/>
          </a:bodyPr>
          <a:lstStyle/>
          <a:p>
            <a:pPr>
              <a:spcAft>
                <a:spcPts val="211"/>
              </a:spcAft>
            </a:pPr>
            <a:r>
              <a:rPr lang="en-US" sz="1266" dirty="0">
                <a:solidFill>
                  <a:srgbClr val="7F7F7F"/>
                </a:solidFill>
                <a:latin typeface="Arial"/>
                <a:cs typeface="Arial"/>
              </a:rPr>
              <a:t>Students enter District 214 with differing experiences in math. To better help our middle school partners determine proper placement for their students, the following categories of mathematics can be used to assist in prioritizing the foundations necessary for success in a child’s first high school math course.</a:t>
            </a:r>
          </a:p>
          <a:p>
            <a:pPr algn="l"/>
            <a:r>
              <a:rPr lang="en-US" sz="1266" dirty="0">
                <a:solidFill>
                  <a:srgbClr val="7F7F7F"/>
                </a:solidFill>
                <a:latin typeface="Arial"/>
                <a:cs typeface="Arial"/>
              </a:rPr>
              <a:t>Middle school instructors will be provided with a detailed list of statements that provide added detail for instruction.</a:t>
            </a:r>
          </a:p>
        </p:txBody>
      </p:sp>
      <p:sp>
        <p:nvSpPr>
          <p:cNvPr id="11" name="TextBox 10"/>
          <p:cNvSpPr txBox="1"/>
          <p:nvPr/>
        </p:nvSpPr>
        <p:spPr>
          <a:xfrm>
            <a:off x="2238484" y="2629760"/>
            <a:ext cx="7715033" cy="30196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algn="l"/>
            <a:r>
              <a:rPr lang="en-US" sz="1266" b="1" dirty="0">
                <a:solidFill>
                  <a:srgbClr val="AA0023"/>
                </a:solidFill>
                <a:latin typeface="Arial"/>
                <a:cs typeface="Arial"/>
              </a:rPr>
              <a:t>Number and Operations</a:t>
            </a:r>
          </a:p>
          <a:p>
            <a:pPr marL="160729" indent="-160729">
              <a:spcAft>
                <a:spcPts val="844"/>
              </a:spcAft>
              <a:buClr>
                <a:srgbClr val="AA0023"/>
              </a:buClr>
              <a:buFont typeface="Wingdings" charset="2"/>
              <a:buChar char="§"/>
            </a:pPr>
            <a:r>
              <a:rPr lang="en-US" sz="1266" dirty="0">
                <a:latin typeface="Arial"/>
                <a:cs typeface="Arial"/>
              </a:rPr>
              <a:t>Students can understand types of numbers (integers, fractions, decimals), their properties and </a:t>
            </a:r>
            <a:br>
              <a:rPr lang="en-US" sz="1266" dirty="0">
                <a:latin typeface="Arial"/>
                <a:cs typeface="Arial"/>
              </a:rPr>
            </a:br>
            <a:r>
              <a:rPr lang="en-US" sz="1266" dirty="0">
                <a:latin typeface="Arial"/>
                <a:cs typeface="Arial"/>
              </a:rPr>
              <a:t>the correct order of operations. Students can perform computations correctly, </a:t>
            </a:r>
            <a:r>
              <a:rPr lang="en-US" sz="1266" b="1" dirty="0">
                <a:latin typeface="Arial"/>
                <a:cs typeface="Arial"/>
              </a:rPr>
              <a:t>with and without </a:t>
            </a:r>
            <a:br>
              <a:rPr lang="en-US" sz="1266" b="1" dirty="0">
                <a:latin typeface="Arial"/>
                <a:cs typeface="Arial"/>
              </a:rPr>
            </a:br>
            <a:r>
              <a:rPr lang="en-US" sz="1266" b="1" dirty="0">
                <a:latin typeface="Arial"/>
                <a:cs typeface="Arial"/>
              </a:rPr>
              <a:t>a calculator</a:t>
            </a:r>
            <a:r>
              <a:rPr lang="en-US" sz="1266" dirty="0">
                <a:latin typeface="Arial"/>
                <a:cs typeface="Arial"/>
              </a:rPr>
              <a:t>.</a:t>
            </a:r>
          </a:p>
          <a:p>
            <a:pPr>
              <a:spcAft>
                <a:spcPts val="211"/>
              </a:spcAft>
              <a:buClr>
                <a:srgbClr val="AA0023"/>
              </a:buClr>
            </a:pPr>
            <a:r>
              <a:rPr lang="en-US" sz="1266" b="1" dirty="0">
                <a:solidFill>
                  <a:srgbClr val="AA0023"/>
                </a:solidFill>
                <a:latin typeface="Arial"/>
                <a:cs typeface="Arial"/>
              </a:rPr>
              <a:t>Algebra and Functions </a:t>
            </a:r>
          </a:p>
          <a:p>
            <a:pPr marL="160729" indent="-160729">
              <a:spcAft>
                <a:spcPts val="844"/>
              </a:spcAft>
              <a:buClr>
                <a:srgbClr val="AA0023"/>
              </a:buClr>
              <a:buFont typeface="Wingdings" charset="2"/>
              <a:buChar char="§"/>
            </a:pPr>
            <a:r>
              <a:rPr lang="en-US" sz="1266" dirty="0">
                <a:latin typeface="Arial"/>
                <a:cs typeface="Arial"/>
              </a:rPr>
              <a:t>Students can solve problems using algebraic expressions and symbols to represent relationships, patterns and functions of different types.</a:t>
            </a:r>
          </a:p>
          <a:p>
            <a:pPr>
              <a:spcAft>
                <a:spcPts val="211"/>
              </a:spcAft>
              <a:buClr>
                <a:srgbClr val="AA0023"/>
              </a:buClr>
            </a:pPr>
            <a:r>
              <a:rPr lang="en-US" sz="1266" b="1" dirty="0">
                <a:solidFill>
                  <a:srgbClr val="AA0023"/>
                </a:solidFill>
                <a:latin typeface="Arial"/>
                <a:cs typeface="Arial"/>
              </a:rPr>
              <a:t>Data, Statistics, and Probability</a:t>
            </a:r>
          </a:p>
          <a:p>
            <a:pPr marL="160729" indent="-160729">
              <a:spcAft>
                <a:spcPts val="844"/>
              </a:spcAft>
              <a:buClr>
                <a:srgbClr val="AA0023"/>
              </a:buClr>
              <a:buFont typeface="Wingdings" charset="2"/>
              <a:buChar char="§"/>
            </a:pPr>
            <a:r>
              <a:rPr lang="en-US" sz="1266" dirty="0">
                <a:latin typeface="Arial"/>
                <a:cs typeface="Arial"/>
              </a:rPr>
              <a:t>Students can analyze data, understand descriptive statistics, make inferences, and determine </a:t>
            </a:r>
            <a:br>
              <a:rPr lang="en-US" sz="1266" dirty="0">
                <a:latin typeface="Arial"/>
                <a:cs typeface="Arial"/>
              </a:rPr>
            </a:br>
            <a:r>
              <a:rPr lang="en-US" sz="1266" dirty="0">
                <a:latin typeface="Arial"/>
                <a:cs typeface="Arial"/>
              </a:rPr>
              <a:t>the likelihood that certain events will occur.</a:t>
            </a:r>
          </a:p>
          <a:p>
            <a:pPr>
              <a:spcAft>
                <a:spcPts val="211"/>
              </a:spcAft>
              <a:buClr>
                <a:srgbClr val="AA0023"/>
              </a:buClr>
            </a:pPr>
            <a:r>
              <a:rPr lang="en-US" sz="1266" b="1" dirty="0">
                <a:solidFill>
                  <a:srgbClr val="AA0023"/>
                </a:solidFill>
                <a:latin typeface="Arial"/>
                <a:cs typeface="Arial"/>
              </a:rPr>
              <a:t>Geometry and Measurement</a:t>
            </a:r>
          </a:p>
          <a:p>
            <a:pPr marL="160729" indent="-160729">
              <a:spcAft>
                <a:spcPts val="844"/>
              </a:spcAft>
              <a:buClr>
                <a:srgbClr val="AA0023"/>
              </a:buClr>
              <a:buFont typeface="Wingdings" charset="2"/>
              <a:buChar char="§"/>
            </a:pPr>
            <a:r>
              <a:rPr lang="en-US" sz="1266" dirty="0">
                <a:latin typeface="Arial"/>
                <a:cs typeface="Arial"/>
              </a:rPr>
              <a:t>Students can solve problems based on understanding the properties of shapes, such as triangles </a:t>
            </a:r>
            <a:br>
              <a:rPr lang="en-US" sz="1266" dirty="0">
                <a:latin typeface="Arial"/>
                <a:cs typeface="Arial"/>
              </a:rPr>
            </a:br>
            <a:r>
              <a:rPr lang="en-US" sz="1266" dirty="0">
                <a:latin typeface="Arial"/>
                <a:cs typeface="Arial"/>
              </a:rPr>
              <a:t>and circles, and the spatial relationships between angles and lines.</a:t>
            </a:r>
            <a:endParaRPr lang="en-US" sz="1266" dirty="0">
              <a:solidFill>
                <a:srgbClr val="000000"/>
              </a:solidFill>
              <a:latin typeface="Arial"/>
              <a:cs typeface="Arial"/>
              <a:sym typeface="Helvetica Light"/>
            </a:endParaRPr>
          </a:p>
        </p:txBody>
      </p:sp>
    </p:spTree>
    <p:extLst>
      <p:ext uri="{BB962C8B-B14F-4D97-AF65-F5344CB8AC3E}">
        <p14:creationId xmlns:p14="http://schemas.microsoft.com/office/powerpoint/2010/main" val="1185286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95"/>
          <p:cNvSpPr>
            <a:spLocks noGrp="1"/>
          </p:cNvSpPr>
          <p:nvPr/>
        </p:nvSpPr>
        <p:spPr>
          <a:xfrm>
            <a:off x="1970312" y="286501"/>
            <a:ext cx="8251376" cy="898918"/>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lstStyle>
            <a:lvl1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1pPr>
            <a:lvl2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2pPr>
            <a:lvl3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3pPr>
            <a:lvl4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4pPr>
            <a:lvl5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5pPr>
            <a:lvl6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6pPr>
            <a:lvl7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7pPr>
            <a:lvl8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8pPr>
            <a:lvl9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9pPr>
          </a:lstStyle>
          <a:p>
            <a:r>
              <a:rPr lang="en-US" sz="2531" dirty="0"/>
              <a:t>Algebra and Geometry Readiness Indicators </a:t>
            </a:r>
            <a:br>
              <a:rPr lang="en-US" sz="2531" dirty="0"/>
            </a:br>
            <a:r>
              <a:rPr lang="en-US" sz="2531" dirty="0"/>
              <a:t>for Incoming Freshmen</a:t>
            </a:r>
            <a:endParaRPr sz="2531" dirty="0">
              <a:solidFill>
                <a:srgbClr val="AA0023"/>
              </a:solidFill>
            </a:endParaRPr>
          </a:p>
        </p:txBody>
      </p:sp>
      <p:sp>
        <p:nvSpPr>
          <p:cNvPr id="5" name="Shape 176"/>
          <p:cNvSpPr>
            <a:spLocks noGrp="1"/>
          </p:cNvSpPr>
          <p:nvPr>
            <p:ph type="sldNum" sz="quarter" idx="4294967295"/>
          </p:nvPr>
        </p:nvSpPr>
        <p:spPr>
          <a:xfrm>
            <a:off x="10317907" y="6559513"/>
            <a:ext cx="51296" cy="107722"/>
          </a:xfrm>
          <a:prstGeom prst="rect">
            <a:avLst/>
          </a:prstGeom>
          <a:extLst>
            <a:ext uri="{C572A759-6A51-4108-AA02-DFA0A04FC94B}">
              <ma14:wrappingTextBoxFlag xmlns:ma14="http://schemas.microsoft.com/office/mac/drawingml/2011/main" xmlns="" val="1"/>
            </a:ext>
          </a:extLst>
        </p:spPr>
        <p:txBody>
          <a:bodyPr vert="horz" lIns="0" tIns="0" rIns="0" bIns="0" rtlCol="0" anchor="ctr"/>
          <a:lstStyle/>
          <a:p>
            <a:fld id="{86CB4B4D-7CA3-9044-876B-883B54F8677D}" type="slidenum">
              <a:rPr/>
              <a:pPr/>
              <a:t>13</a:t>
            </a:fld>
            <a:endParaRPr dirty="0"/>
          </a:p>
        </p:txBody>
      </p:sp>
      <p:pic>
        <p:nvPicPr>
          <p:cNvPr id="6" name="Picture 5" descr="D214 Logo_061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7133" y="375663"/>
            <a:ext cx="803668" cy="278290"/>
          </a:xfrm>
          <a:prstGeom prst="rect">
            <a:avLst/>
          </a:prstGeom>
        </p:spPr>
      </p:pic>
      <p:pic>
        <p:nvPicPr>
          <p:cNvPr id="7" name="aasa_logo_color_0.png"/>
          <p:cNvPicPr>
            <a:picLocks noChangeAspect="1"/>
          </p:cNvPicPr>
          <p:nvPr/>
        </p:nvPicPr>
        <p:blipFill>
          <a:blip r:embed="rId3">
            <a:extLst/>
          </a:blip>
          <a:stretch>
            <a:fillRect/>
          </a:stretch>
        </p:blipFill>
        <p:spPr>
          <a:xfrm>
            <a:off x="8917954" y="6309345"/>
            <a:ext cx="1285875" cy="348961"/>
          </a:xfrm>
          <a:prstGeom prst="rect">
            <a:avLst/>
          </a:prstGeom>
          <a:ln w="12700">
            <a:miter lim="400000"/>
          </a:ln>
        </p:spPr>
      </p:pic>
      <p:sp>
        <p:nvSpPr>
          <p:cNvPr id="2" name="Rectangle 1"/>
          <p:cNvSpPr/>
          <p:nvPr/>
        </p:nvSpPr>
        <p:spPr>
          <a:xfrm>
            <a:off x="1970312" y="1135192"/>
            <a:ext cx="7209981" cy="1194430"/>
          </a:xfrm>
          <a:prstGeom prst="rect">
            <a:avLst/>
          </a:prstGeom>
        </p:spPr>
        <p:txBody>
          <a:bodyPr wrap="square" lIns="0" tIns="0" rIns="0" bIns="0">
            <a:spAutoFit/>
          </a:bodyPr>
          <a:lstStyle/>
          <a:p>
            <a:pPr>
              <a:spcAft>
                <a:spcPts val="211"/>
              </a:spcAft>
            </a:pPr>
            <a:r>
              <a:rPr lang="en-US" sz="1266" dirty="0">
                <a:solidFill>
                  <a:srgbClr val="7F7F7F"/>
                </a:solidFill>
                <a:latin typeface="Arial"/>
                <a:cs typeface="Arial"/>
              </a:rPr>
              <a:t>Students enter District 214 with differing experiences in math. To better help our middle school partners determine proper placement for their students, the following categories of mathematics can be used to assist in prioritizing the foundations necessary for success in a child’s first high school math course.</a:t>
            </a:r>
          </a:p>
          <a:p>
            <a:pPr algn="l"/>
            <a:r>
              <a:rPr lang="en-US" sz="1266" dirty="0">
                <a:solidFill>
                  <a:srgbClr val="7F7F7F"/>
                </a:solidFill>
                <a:latin typeface="Arial"/>
                <a:cs typeface="Arial"/>
              </a:rPr>
              <a:t>Middle school instructors will be provided with a detailed list of statements that provide added detail for instruction.</a:t>
            </a:r>
          </a:p>
        </p:txBody>
      </p:sp>
      <p:sp>
        <p:nvSpPr>
          <p:cNvPr id="11" name="TextBox 10"/>
          <p:cNvSpPr txBox="1"/>
          <p:nvPr/>
        </p:nvSpPr>
        <p:spPr>
          <a:xfrm>
            <a:off x="2238484" y="2629760"/>
            <a:ext cx="7715033" cy="32144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a:spcAft>
                <a:spcPts val="211"/>
              </a:spcAft>
              <a:buClr>
                <a:srgbClr val="AA0023"/>
              </a:buClr>
            </a:pPr>
            <a:r>
              <a:rPr lang="en-US" sz="1266" b="1" dirty="0">
                <a:solidFill>
                  <a:srgbClr val="AA0023"/>
                </a:solidFill>
                <a:latin typeface="Arial"/>
                <a:cs typeface="Arial"/>
              </a:rPr>
              <a:t>Representations </a:t>
            </a:r>
          </a:p>
          <a:p>
            <a:pPr marL="160729" indent="-160729">
              <a:spcAft>
                <a:spcPts val="844"/>
              </a:spcAft>
              <a:buClr>
                <a:srgbClr val="AA0023"/>
              </a:buClr>
              <a:buFont typeface="Wingdings" charset="2"/>
              <a:buChar char="§"/>
            </a:pPr>
            <a:r>
              <a:rPr lang="en-US" sz="1266" dirty="0">
                <a:latin typeface="Arial"/>
                <a:cs typeface="Arial"/>
              </a:rPr>
              <a:t>Students can communicate ideas and solve problems using verbal, numerical, symbolic </a:t>
            </a:r>
            <a:br>
              <a:rPr lang="en-US" sz="1266" dirty="0">
                <a:latin typeface="Arial"/>
                <a:cs typeface="Arial"/>
              </a:rPr>
            </a:br>
            <a:r>
              <a:rPr lang="en-US" sz="1266" dirty="0">
                <a:latin typeface="Arial"/>
                <a:cs typeface="Arial"/>
              </a:rPr>
              <a:t>and graphical representations. </a:t>
            </a:r>
          </a:p>
          <a:p>
            <a:pPr>
              <a:spcAft>
                <a:spcPts val="211"/>
              </a:spcAft>
              <a:buClr>
                <a:srgbClr val="AA0023"/>
              </a:buClr>
            </a:pPr>
            <a:r>
              <a:rPr lang="en-US" sz="1266" b="1" dirty="0">
                <a:solidFill>
                  <a:srgbClr val="AA0023"/>
                </a:solidFill>
                <a:latin typeface="Arial"/>
                <a:cs typeface="Arial"/>
              </a:rPr>
              <a:t>Problem Solving </a:t>
            </a:r>
          </a:p>
          <a:p>
            <a:pPr marL="160729" indent="-160729">
              <a:spcAft>
                <a:spcPts val="211"/>
              </a:spcAft>
              <a:buClr>
                <a:srgbClr val="AA0023"/>
              </a:buClr>
              <a:buFont typeface="Wingdings" charset="2"/>
              <a:buChar char="§"/>
            </a:pPr>
            <a:r>
              <a:rPr lang="en-US" sz="1266" dirty="0">
                <a:latin typeface="Arial"/>
                <a:cs typeface="Arial"/>
              </a:rPr>
              <a:t>Students can solve abstract and practical problems using a variety of strategies. </a:t>
            </a:r>
          </a:p>
          <a:p>
            <a:pPr marL="160729" indent="-160729">
              <a:spcAft>
                <a:spcPts val="844"/>
              </a:spcAft>
              <a:buClr>
                <a:srgbClr val="AA0023"/>
              </a:buClr>
              <a:buFont typeface="Wingdings" charset="2"/>
              <a:buChar char="§"/>
            </a:pPr>
            <a:r>
              <a:rPr lang="en-US" sz="1266" dirty="0">
                <a:latin typeface="Arial"/>
                <a:cs typeface="Arial"/>
              </a:rPr>
              <a:t>Students can monitor their problem-solving progress and evaluate the validity of answers </a:t>
            </a:r>
            <a:br>
              <a:rPr lang="en-US" sz="1266" dirty="0">
                <a:latin typeface="Arial"/>
                <a:cs typeface="Arial"/>
              </a:rPr>
            </a:br>
            <a:r>
              <a:rPr lang="en-US" sz="1266" dirty="0">
                <a:latin typeface="Arial"/>
                <a:cs typeface="Arial"/>
              </a:rPr>
              <a:t>in context.</a:t>
            </a:r>
          </a:p>
          <a:p>
            <a:pPr>
              <a:spcAft>
                <a:spcPts val="211"/>
              </a:spcAft>
              <a:buClr>
                <a:srgbClr val="AA0023"/>
              </a:buClr>
            </a:pPr>
            <a:r>
              <a:rPr lang="en-US" sz="1266" b="1" dirty="0">
                <a:solidFill>
                  <a:srgbClr val="AA0023"/>
                </a:solidFill>
                <a:latin typeface="Arial"/>
                <a:cs typeface="Arial"/>
              </a:rPr>
              <a:t>Reasoning </a:t>
            </a:r>
          </a:p>
          <a:p>
            <a:pPr marL="160729" indent="-160729">
              <a:spcAft>
                <a:spcPts val="844"/>
              </a:spcAft>
              <a:buClr>
                <a:srgbClr val="AA0023"/>
              </a:buClr>
              <a:buFont typeface="Wingdings" charset="2"/>
              <a:buChar char="§"/>
            </a:pPr>
            <a:r>
              <a:rPr lang="en-US" sz="1266" dirty="0">
                <a:latin typeface="Arial"/>
                <a:cs typeface="Arial"/>
              </a:rPr>
              <a:t>Students can develop and use mathematical arguments and proofs to explore the truth </a:t>
            </a:r>
            <a:br>
              <a:rPr lang="en-US" sz="1266" dirty="0">
                <a:latin typeface="Arial"/>
                <a:cs typeface="Arial"/>
              </a:rPr>
            </a:br>
            <a:r>
              <a:rPr lang="en-US" sz="1266" dirty="0">
                <a:latin typeface="Arial"/>
                <a:cs typeface="Arial"/>
              </a:rPr>
              <a:t>of conjectures and justify conclusions.</a:t>
            </a:r>
          </a:p>
          <a:p>
            <a:pPr>
              <a:spcAft>
                <a:spcPts val="211"/>
              </a:spcAft>
              <a:buClr>
                <a:srgbClr val="AA0023"/>
              </a:buClr>
            </a:pPr>
            <a:r>
              <a:rPr lang="en-US" sz="1266" b="1" dirty="0">
                <a:solidFill>
                  <a:srgbClr val="AA0023"/>
                </a:solidFill>
                <a:latin typeface="Arial"/>
                <a:cs typeface="Arial"/>
              </a:rPr>
              <a:t>Communications</a:t>
            </a:r>
          </a:p>
          <a:p>
            <a:pPr marL="160729" indent="-160729">
              <a:spcAft>
                <a:spcPts val="211"/>
              </a:spcAft>
              <a:buClr>
                <a:srgbClr val="AA0023"/>
              </a:buClr>
              <a:buFont typeface="Wingdings" charset="2"/>
              <a:buChar char="§"/>
            </a:pPr>
            <a:r>
              <a:rPr lang="en-US" sz="1266" dirty="0">
                <a:latin typeface="Arial"/>
                <a:cs typeface="Arial"/>
              </a:rPr>
              <a:t>Students can express mathematical ideas precisely.</a:t>
            </a:r>
          </a:p>
          <a:p>
            <a:pPr marL="160729" indent="-160729">
              <a:spcAft>
                <a:spcPts val="211"/>
              </a:spcAft>
              <a:buClr>
                <a:srgbClr val="AA0023"/>
              </a:buClr>
              <a:buFont typeface="Wingdings" charset="2"/>
              <a:buChar char="§"/>
            </a:pPr>
            <a:r>
              <a:rPr lang="en-US" sz="1266" dirty="0">
                <a:latin typeface="Arial"/>
                <a:cs typeface="Arial"/>
              </a:rPr>
              <a:t>Students can communicate ideas coherently and clearly in the language and notation </a:t>
            </a:r>
            <a:br>
              <a:rPr lang="en-US" sz="1266" dirty="0">
                <a:latin typeface="Arial"/>
                <a:cs typeface="Arial"/>
              </a:rPr>
            </a:br>
            <a:r>
              <a:rPr lang="en-US" sz="1266" dirty="0">
                <a:latin typeface="Arial"/>
                <a:cs typeface="Arial"/>
              </a:rPr>
              <a:t>of mathematics.</a:t>
            </a:r>
            <a:endParaRPr lang="en-US" sz="1266" dirty="0">
              <a:solidFill>
                <a:srgbClr val="000000"/>
              </a:solidFill>
              <a:latin typeface="Arial"/>
              <a:cs typeface="Arial"/>
              <a:sym typeface="Helvetica Light"/>
            </a:endParaRPr>
          </a:p>
        </p:txBody>
      </p:sp>
    </p:spTree>
    <p:extLst>
      <p:ext uri="{BB962C8B-B14F-4D97-AF65-F5344CB8AC3E}">
        <p14:creationId xmlns:p14="http://schemas.microsoft.com/office/powerpoint/2010/main" val="1278309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0DB7F-D3FE-9F49-B70F-3AA2DBBEADEB}"/>
              </a:ext>
            </a:extLst>
          </p:cNvPr>
          <p:cNvSpPr>
            <a:spLocks noGrp="1"/>
          </p:cNvSpPr>
          <p:nvPr>
            <p:ph type="ctrTitle"/>
          </p:nvPr>
        </p:nvSpPr>
        <p:spPr/>
        <p:txBody>
          <a:bodyPr/>
          <a:lstStyle/>
          <a:p>
            <a:r>
              <a:rPr lang="en-US" dirty="0">
                <a:hlinkClick r:id="rId2"/>
              </a:rPr>
              <a:t>https://www.youcubed.org/</a:t>
            </a:r>
            <a:endParaRPr lang="en-US" dirty="0"/>
          </a:p>
        </p:txBody>
      </p:sp>
      <p:sp>
        <p:nvSpPr>
          <p:cNvPr id="3" name="Subtitle 2">
            <a:extLst>
              <a:ext uri="{FF2B5EF4-FFF2-40B4-BE49-F238E27FC236}">
                <a16:creationId xmlns:a16="http://schemas.microsoft.com/office/drawing/2014/main" id="{F83FBF19-59C7-504A-81CB-EB6549A83A78}"/>
              </a:ext>
            </a:extLst>
          </p:cNvPr>
          <p:cNvSpPr>
            <a:spLocks noGrp="1"/>
          </p:cNvSpPr>
          <p:nvPr>
            <p:ph type="subTitle" idx="1"/>
          </p:nvPr>
        </p:nvSpPr>
        <p:spPr/>
        <p:txBody>
          <a:bodyPr>
            <a:normAutofit/>
          </a:bodyPr>
          <a:lstStyle/>
          <a:p>
            <a:endParaRPr lang="en-US" sz="3200" dirty="0"/>
          </a:p>
          <a:p>
            <a:r>
              <a:rPr lang="en-US" sz="3200" dirty="0"/>
              <a:t>Jo </a:t>
            </a:r>
            <a:r>
              <a:rPr lang="en-US" sz="3200" dirty="0" err="1"/>
              <a:t>Boaler</a:t>
            </a:r>
            <a:r>
              <a:rPr lang="en-US" sz="3200" dirty="0"/>
              <a:t> – Math Mindsets</a:t>
            </a:r>
          </a:p>
        </p:txBody>
      </p:sp>
    </p:spTree>
    <p:extLst>
      <p:ext uri="{BB962C8B-B14F-4D97-AF65-F5344CB8AC3E}">
        <p14:creationId xmlns:p14="http://schemas.microsoft.com/office/powerpoint/2010/main" val="714709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1ADF8-3DC2-F348-BE0F-CA7E3724FAB2}"/>
              </a:ext>
            </a:extLst>
          </p:cNvPr>
          <p:cNvSpPr>
            <a:spLocks noGrp="1"/>
          </p:cNvSpPr>
          <p:nvPr>
            <p:ph type="ctrTitle"/>
          </p:nvPr>
        </p:nvSpPr>
        <p:spPr>
          <a:xfrm>
            <a:off x="1524000" y="1122363"/>
            <a:ext cx="9144000" cy="826358"/>
          </a:xfrm>
        </p:spPr>
        <p:txBody>
          <a:bodyPr>
            <a:normAutofit fontScale="90000"/>
          </a:bodyPr>
          <a:lstStyle/>
          <a:p>
            <a:r>
              <a:rPr lang="en-US" sz="4800" dirty="0"/>
              <a:t>New and Upcoming AASA National Initiatives</a:t>
            </a:r>
          </a:p>
        </p:txBody>
      </p:sp>
      <p:sp>
        <p:nvSpPr>
          <p:cNvPr id="3" name="Subtitle 2">
            <a:extLst>
              <a:ext uri="{FF2B5EF4-FFF2-40B4-BE49-F238E27FC236}">
                <a16:creationId xmlns:a16="http://schemas.microsoft.com/office/drawing/2014/main" id="{A611F11E-77EB-6542-82EF-31AD2F77B671}"/>
              </a:ext>
            </a:extLst>
          </p:cNvPr>
          <p:cNvSpPr>
            <a:spLocks noGrp="1"/>
          </p:cNvSpPr>
          <p:nvPr>
            <p:ph type="subTitle" idx="1"/>
          </p:nvPr>
        </p:nvSpPr>
        <p:spPr>
          <a:xfrm>
            <a:off x="1524000" y="2428407"/>
            <a:ext cx="9144000" cy="2829393"/>
          </a:xfrm>
        </p:spPr>
        <p:txBody>
          <a:bodyPr>
            <a:normAutofit fontScale="92500" lnSpcReduction="10000"/>
          </a:bodyPr>
          <a:lstStyle/>
          <a:p>
            <a:pPr marL="342900" indent="-342900">
              <a:buFont typeface="Arial" panose="020B0604020202020204" pitchFamily="34" charset="0"/>
              <a:buChar char="•"/>
            </a:pPr>
            <a:r>
              <a:rPr lang="en-US" dirty="0"/>
              <a:t>RR! Elementary and Middle School Readiness Indicators</a:t>
            </a:r>
          </a:p>
          <a:p>
            <a:pPr marL="342900" indent="-342900">
              <a:buFont typeface="Arial" panose="020B0604020202020204" pitchFamily="34" charset="0"/>
              <a:buChar char="•"/>
            </a:pPr>
            <a:r>
              <a:rPr lang="en-US" dirty="0"/>
              <a:t>SEL Cohort</a:t>
            </a:r>
          </a:p>
          <a:p>
            <a:pPr marL="342900" indent="-342900">
              <a:buFont typeface="Arial" panose="020B0604020202020204" pitchFamily="34" charset="0"/>
              <a:buChar char="•"/>
            </a:pPr>
            <a:r>
              <a:rPr lang="en-US" dirty="0"/>
              <a:t>Rural Literacy Grant Partnership with Waterford Learning</a:t>
            </a:r>
          </a:p>
          <a:p>
            <a:pPr marL="342900" indent="-342900">
              <a:buFont typeface="Arial" panose="020B0604020202020204" pitchFamily="34" charset="0"/>
              <a:buChar char="•"/>
            </a:pPr>
            <a:r>
              <a:rPr lang="en-US" dirty="0"/>
              <a:t>Legislative Advocacy</a:t>
            </a:r>
          </a:p>
          <a:p>
            <a:pPr marL="342900" indent="-342900">
              <a:buFont typeface="Arial" panose="020B0604020202020204" pitchFamily="34" charset="0"/>
              <a:buChar char="•"/>
            </a:pPr>
            <a:r>
              <a:rPr lang="en-US" dirty="0"/>
              <a:t>Legal Support</a:t>
            </a:r>
          </a:p>
          <a:p>
            <a:pPr marL="342900" indent="-342900">
              <a:buFont typeface="Arial" panose="020B0604020202020204" pitchFamily="34" charset="0"/>
              <a:buChar char="•"/>
            </a:pPr>
            <a:r>
              <a:rPr lang="en-US" dirty="0"/>
              <a:t>National Conference on Education</a:t>
            </a:r>
          </a:p>
          <a:p>
            <a:pPr marL="342900" indent="-342900">
              <a:buFont typeface="Arial" panose="020B0604020202020204" pitchFamily="34" charset="0"/>
              <a:buChar char="•"/>
            </a:pPr>
            <a:r>
              <a:rPr lang="en-US" dirty="0"/>
              <a:t>Leadership Network</a:t>
            </a:r>
          </a:p>
        </p:txBody>
      </p:sp>
    </p:spTree>
    <p:extLst>
      <p:ext uri="{BB962C8B-B14F-4D97-AF65-F5344CB8AC3E}">
        <p14:creationId xmlns:p14="http://schemas.microsoft.com/office/powerpoint/2010/main" val="3931247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p:nvPr/>
        </p:nvSpPr>
        <p:spPr>
          <a:xfrm>
            <a:off x="2166938" y="322589"/>
            <a:ext cx="3916036" cy="467307"/>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3" defTabSz="8929">
              <a:lnSpc>
                <a:spcPct val="90000"/>
              </a:lnSpc>
              <a:spcBef>
                <a:spcPts val="1687"/>
              </a:spcBef>
              <a:tabLst>
                <a:tab pos="321374" algn="l"/>
              </a:tabLst>
              <a:defRPr sz="2400" b="1">
                <a:solidFill>
                  <a:srgbClr val="5E5E5E"/>
                </a:solidFill>
                <a:latin typeface="Arial"/>
                <a:ea typeface="Arial"/>
                <a:cs typeface="Arial"/>
                <a:sym typeface="Arial"/>
              </a:defRPr>
            </a:pPr>
            <a:r>
              <a:rPr sz="1687"/>
              <a:t>www.RedefiningReady.org</a:t>
            </a:r>
          </a:p>
        </p:txBody>
      </p:sp>
      <p:sp>
        <p:nvSpPr>
          <p:cNvPr id="131" name="Shape 131"/>
          <p:cNvSpPr/>
          <p:nvPr/>
        </p:nvSpPr>
        <p:spPr>
          <a:xfrm>
            <a:off x="6091240" y="322589"/>
            <a:ext cx="3949281" cy="259623"/>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3" algn="r" defTabSz="8929">
              <a:spcBef>
                <a:spcPts val="1687"/>
              </a:spcBef>
              <a:tabLst>
                <a:tab pos="321374" algn="l"/>
              </a:tabLst>
              <a:defRPr sz="2400" b="1">
                <a:solidFill>
                  <a:srgbClr val="5E5E5E"/>
                </a:solidFill>
                <a:latin typeface="Arial"/>
                <a:ea typeface="Arial"/>
                <a:cs typeface="Arial"/>
                <a:sym typeface="Arial"/>
              </a:defRPr>
            </a:pPr>
            <a:r>
              <a:rPr sz="1687"/>
              <a:t>#RedefiningReady</a:t>
            </a:r>
          </a:p>
        </p:txBody>
      </p:sp>
      <p:pic>
        <p:nvPicPr>
          <p:cNvPr id="132" name="D214RedefiningReady_Endorsements-0716.jpg"/>
          <p:cNvPicPr>
            <a:picLocks noChangeAspect="1"/>
          </p:cNvPicPr>
          <p:nvPr/>
        </p:nvPicPr>
        <p:blipFill>
          <a:blip r:embed="rId3"/>
          <a:stretch>
            <a:fillRect/>
          </a:stretch>
        </p:blipFill>
        <p:spPr>
          <a:xfrm>
            <a:off x="2077641" y="6129208"/>
            <a:ext cx="3857625" cy="526639"/>
          </a:xfrm>
          <a:prstGeom prst="rect">
            <a:avLst/>
          </a:prstGeom>
          <a:ln w="12700">
            <a:miter lim="400000"/>
          </a:ln>
        </p:spPr>
      </p:pic>
      <p:pic>
        <p:nvPicPr>
          <p:cNvPr id="8" name="C|C|LGraphic.png"/>
          <p:cNvPicPr>
            <a:picLocks noChangeAspect="1"/>
          </p:cNvPicPr>
          <p:nvPr/>
        </p:nvPicPr>
        <p:blipFill>
          <a:blip r:embed="rId4"/>
          <a:stretch>
            <a:fillRect/>
          </a:stretch>
        </p:blipFill>
        <p:spPr>
          <a:xfrm>
            <a:off x="3845724" y="1178724"/>
            <a:ext cx="4500563" cy="4500563"/>
          </a:xfrm>
          <a:prstGeom prst="rect">
            <a:avLst/>
          </a:prstGeom>
          <a:ln>
            <a:noFill/>
          </a:ln>
          <a:effectLst>
            <a:outerShdw blurRad="381000" dist="127000" dir="5400000" algn="tl" rotWithShape="0">
              <a:srgbClr val="333333">
                <a:alpha val="40000"/>
              </a:srgbClr>
            </a:outerShdw>
          </a:effectLst>
        </p:spPr>
      </p:pic>
      <p:pic>
        <p:nvPicPr>
          <p:cNvPr id="9" name="aasa_logo_color_0.png"/>
          <p:cNvPicPr>
            <a:picLocks noChangeAspect="1"/>
          </p:cNvPicPr>
          <p:nvPr/>
        </p:nvPicPr>
        <p:blipFill>
          <a:blip r:embed="rId5"/>
          <a:stretch>
            <a:fillRect/>
          </a:stretch>
        </p:blipFill>
        <p:spPr>
          <a:xfrm>
            <a:off x="8794111" y="5960384"/>
            <a:ext cx="1285875" cy="348961"/>
          </a:xfrm>
          <a:prstGeom prst="rect">
            <a:avLst/>
          </a:prstGeom>
          <a:ln w="12700">
            <a:miter lim="400000"/>
          </a:ln>
        </p:spPr>
      </p:pic>
    </p:spTree>
    <p:extLst>
      <p:ext uri="{BB962C8B-B14F-4D97-AF65-F5344CB8AC3E}">
        <p14:creationId xmlns:p14="http://schemas.microsoft.com/office/powerpoint/2010/main" val="1253841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 name="Questions copy.jpg" descr="Questions copy.jpg"/>
          <p:cNvPicPr>
            <a:picLocks noChangeAspect="1"/>
          </p:cNvPicPr>
          <p:nvPr/>
        </p:nvPicPr>
        <p:blipFill>
          <a:blip r:embed="rId3"/>
          <a:srcRect b="16666"/>
          <a:stretch>
            <a:fillRect/>
          </a:stretch>
        </p:blipFill>
        <p:spPr>
          <a:xfrm>
            <a:off x="1524000" y="0"/>
            <a:ext cx="9144001" cy="6858000"/>
          </a:xfrm>
          <a:prstGeom prst="rect">
            <a:avLst/>
          </a:prstGeom>
          <a:ln w="12700">
            <a:miter lim="400000"/>
          </a:ln>
        </p:spPr>
      </p:pic>
      <p:pic>
        <p:nvPicPr>
          <p:cNvPr id="412" name="image1.png" descr="image1.png"/>
          <p:cNvPicPr>
            <a:picLocks noChangeAspect="1"/>
          </p:cNvPicPr>
          <p:nvPr/>
        </p:nvPicPr>
        <p:blipFill>
          <a:blip r:embed="rId4"/>
          <a:stretch>
            <a:fillRect/>
          </a:stretch>
        </p:blipFill>
        <p:spPr>
          <a:xfrm>
            <a:off x="9282456" y="228600"/>
            <a:ext cx="928344" cy="321469"/>
          </a:xfrm>
          <a:prstGeom prst="rect">
            <a:avLst/>
          </a:prstGeom>
          <a:ln w="12700">
            <a:miter lim="400000"/>
          </a:ln>
        </p:spPr>
      </p:pic>
      <p:sp>
        <p:nvSpPr>
          <p:cNvPr id="3" name="TextBox 2"/>
          <p:cNvSpPr txBox="1"/>
          <p:nvPr/>
        </p:nvSpPr>
        <p:spPr>
          <a:xfrm>
            <a:off x="4162723" y="4661297"/>
            <a:ext cx="3884414" cy="13754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457184" hangingPunct="0">
              <a:spcAft>
                <a:spcPts val="422"/>
              </a:spcAft>
            </a:pPr>
            <a:r>
              <a:rPr lang="en-US" sz="2531" b="1" dirty="0">
                <a:solidFill>
                  <a:srgbClr val="000000"/>
                </a:solidFill>
                <a:cs typeface="Arial"/>
                <a:sym typeface="Arial"/>
              </a:rPr>
              <a:t>Dr. David R. Schuler</a:t>
            </a:r>
          </a:p>
          <a:p>
            <a:pPr>
              <a:lnSpc>
                <a:spcPct val="120000"/>
              </a:lnSpc>
            </a:pPr>
            <a:r>
              <a:rPr lang="en-US" sz="1687" dirty="0">
                <a:solidFill>
                  <a:srgbClr val="000000"/>
                </a:solidFill>
              </a:rPr>
              <a:t>Superintendent, High School District 214</a:t>
            </a:r>
          </a:p>
          <a:p>
            <a:pPr>
              <a:lnSpc>
                <a:spcPct val="120000"/>
              </a:lnSpc>
            </a:pPr>
            <a:r>
              <a:rPr lang="en-US" sz="1687" dirty="0">
                <a:solidFill>
                  <a:srgbClr val="000000"/>
                </a:solidFill>
              </a:rPr>
              <a:t>david.schuler@d214.org</a:t>
            </a:r>
          </a:p>
          <a:p>
            <a:pPr>
              <a:lnSpc>
                <a:spcPct val="120000"/>
              </a:lnSpc>
            </a:pPr>
            <a:r>
              <a:rPr lang="en-US" sz="1687" dirty="0">
                <a:solidFill>
                  <a:srgbClr val="000000"/>
                </a:solidFill>
              </a:rPr>
              <a:t>twitter: DSchuler1970</a:t>
            </a:r>
          </a:p>
        </p:txBody>
      </p:sp>
    </p:spTree>
    <p:extLst>
      <p:ext uri="{BB962C8B-B14F-4D97-AF65-F5344CB8AC3E}">
        <p14:creationId xmlns:p14="http://schemas.microsoft.com/office/powerpoint/2010/main" val="424133886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 name="C|C|LGraphic.png"/>
          <p:cNvPicPr>
            <a:picLocks noChangeAspect="1"/>
          </p:cNvPicPr>
          <p:nvPr/>
        </p:nvPicPr>
        <p:blipFill>
          <a:blip r:embed="rId2">
            <a:alphaModFix amt="5490"/>
            <a:extLst/>
          </a:blip>
          <a:srcRect t="10869" b="10869"/>
          <a:stretch>
            <a:fillRect/>
          </a:stretch>
        </p:blipFill>
        <p:spPr>
          <a:xfrm>
            <a:off x="1711104" y="0"/>
            <a:ext cx="8763095" cy="6858000"/>
          </a:xfrm>
          <a:prstGeom prst="rect">
            <a:avLst/>
          </a:prstGeom>
          <a:ln w="12700">
            <a:miter lim="400000"/>
          </a:ln>
          <a:effectLst/>
        </p:spPr>
      </p:pic>
      <p:sp>
        <p:nvSpPr>
          <p:cNvPr id="304" name="Shape 304"/>
          <p:cNvSpPr>
            <a:spLocks noGrp="1"/>
          </p:cNvSpPr>
          <p:nvPr>
            <p:ph type="sldNum" sz="quarter" idx="4294967295"/>
          </p:nvPr>
        </p:nvSpPr>
        <p:spPr>
          <a:xfrm>
            <a:off x="10293631" y="6559513"/>
            <a:ext cx="99850" cy="107722"/>
          </a:xfrm>
          <a:prstGeom prst="rect">
            <a:avLst/>
          </a:prstGeom>
          <a:extLst>
            <a:ext uri="{C572A759-6A51-4108-AA02-DFA0A04FC94B}">
              <ma14:wrappingTextBoxFlag xmlns:ma14="http://schemas.microsoft.com/office/mac/drawingml/2011/main" xmlns="" val="1"/>
            </a:ext>
          </a:extLst>
        </p:spPr>
        <p:txBody>
          <a:bodyPr vert="horz" lIns="0" tIns="0" rIns="0" bIns="0" rtlCol="0" anchor="ctr"/>
          <a:lstStyle/>
          <a:p>
            <a:fld id="{86CB4B4D-7CA3-9044-876B-883B54F8677D}" type="slidenum">
              <a:rPr/>
              <a:pPr/>
              <a:t>2</a:t>
            </a:fld>
            <a:endParaRPr/>
          </a:p>
        </p:txBody>
      </p:sp>
      <p:pic>
        <p:nvPicPr>
          <p:cNvPr id="9" name="C|C|LGraphic.png"/>
          <p:cNvPicPr>
            <a:picLocks noChangeAspect="1"/>
          </p:cNvPicPr>
          <p:nvPr/>
        </p:nvPicPr>
        <p:blipFill>
          <a:blip r:embed="rId2">
            <a:extLst/>
          </a:blip>
          <a:stretch>
            <a:fillRect/>
          </a:stretch>
        </p:blipFill>
        <p:spPr>
          <a:xfrm>
            <a:off x="5574730" y="286501"/>
            <a:ext cx="1125141" cy="1125141"/>
          </a:xfrm>
          <a:prstGeom prst="rect">
            <a:avLst/>
          </a:prstGeom>
          <a:ln w="25400">
            <a:miter lim="400000"/>
          </a:ln>
          <a:effectLst>
            <a:outerShdw blurRad="101600" dist="55205" dir="5400000" rotWithShape="0">
              <a:srgbClr val="000000">
                <a:alpha val="40000"/>
              </a:srgbClr>
            </a:outerShdw>
          </a:effectLst>
        </p:spPr>
      </p:pic>
      <p:sp>
        <p:nvSpPr>
          <p:cNvPr id="10" name="Shape 95"/>
          <p:cNvSpPr>
            <a:spLocks noGrp="1"/>
          </p:cNvSpPr>
          <p:nvPr/>
        </p:nvSpPr>
        <p:spPr>
          <a:xfrm>
            <a:off x="3758736" y="2582786"/>
            <a:ext cx="4977325" cy="1688026"/>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t" anchorCtr="0">
            <a:spAutoFit/>
          </a:bodyPr>
          <a:lstStyle>
            <a:lvl1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1pPr>
            <a:lvl2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2pPr>
            <a:lvl3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3pPr>
            <a:lvl4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4pPr>
            <a:lvl5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5pPr>
            <a:lvl6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6pPr>
            <a:lvl7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7pPr>
            <a:lvl8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8pPr>
            <a:lvl9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9pPr>
          </a:lstStyle>
          <a:p>
            <a:pPr algn="ctr"/>
            <a:r>
              <a:rPr lang="en-US" sz="4219" dirty="0">
                <a:solidFill>
                  <a:srgbClr val="AA0023"/>
                </a:solidFill>
              </a:rPr>
              <a:t>Ready or Not:</a:t>
            </a:r>
          </a:p>
          <a:p>
            <a:pPr algn="ctr">
              <a:defRPr sz="3600" b="0">
                <a:solidFill>
                  <a:srgbClr val="797979"/>
                </a:solidFill>
              </a:defRPr>
            </a:pPr>
            <a:r>
              <a:rPr lang="en-US" sz="3375" dirty="0"/>
              <a:t>Broadening the Definition </a:t>
            </a:r>
            <a:br>
              <a:rPr lang="en-US" sz="3375" dirty="0"/>
            </a:br>
            <a:r>
              <a:rPr lang="en-US" sz="3375" dirty="0"/>
              <a:t>of Student Success</a:t>
            </a:r>
            <a:endParaRPr sz="3375" dirty="0"/>
          </a:p>
        </p:txBody>
      </p:sp>
      <p:pic>
        <p:nvPicPr>
          <p:cNvPr id="11" name="aasa_logo_color_0.png"/>
          <p:cNvPicPr>
            <a:picLocks noChangeAspect="1"/>
          </p:cNvPicPr>
          <p:nvPr/>
        </p:nvPicPr>
        <p:blipFill>
          <a:blip r:embed="rId3">
            <a:extLst/>
          </a:blip>
          <a:stretch>
            <a:fillRect/>
          </a:stretch>
        </p:blipFill>
        <p:spPr>
          <a:xfrm>
            <a:off x="8917954" y="6309345"/>
            <a:ext cx="1285875" cy="348961"/>
          </a:xfrm>
          <a:prstGeom prst="rect">
            <a:avLst/>
          </a:prstGeom>
          <a:ln w="12700">
            <a:miter lim="400000"/>
          </a:ln>
        </p:spPr>
      </p:pic>
    </p:spTree>
    <p:extLst>
      <p:ext uri="{BB962C8B-B14F-4D97-AF65-F5344CB8AC3E}">
        <p14:creationId xmlns:p14="http://schemas.microsoft.com/office/powerpoint/2010/main" val="139619930"/>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hape 95"/>
          <p:cNvSpPr>
            <a:spLocks noGrp="1"/>
          </p:cNvSpPr>
          <p:nvPr/>
        </p:nvSpPr>
        <p:spPr>
          <a:xfrm>
            <a:off x="1970312" y="286501"/>
            <a:ext cx="8251376" cy="445734"/>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lstStyle>
            <a:lvl1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1pPr>
            <a:lvl2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2pPr>
            <a:lvl3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3pPr>
            <a:lvl4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4pPr>
            <a:lvl5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5pPr>
            <a:lvl6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6pPr>
            <a:lvl7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7pPr>
            <a:lvl8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8pPr>
            <a:lvl9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9pPr>
          </a:lstStyle>
          <a:p>
            <a:r>
              <a:rPr lang="en-US" sz="2531" dirty="0"/>
              <a:t>Readiness Gap</a:t>
            </a:r>
          </a:p>
        </p:txBody>
      </p:sp>
      <p:sp>
        <p:nvSpPr>
          <p:cNvPr id="7" name="Shape 176"/>
          <p:cNvSpPr>
            <a:spLocks noGrp="1"/>
          </p:cNvSpPr>
          <p:nvPr>
            <p:ph type="sldNum" sz="quarter" idx="4294967295"/>
          </p:nvPr>
        </p:nvSpPr>
        <p:spPr>
          <a:xfrm>
            <a:off x="10292260" y="6559513"/>
            <a:ext cx="102592" cy="107722"/>
          </a:xfrm>
          <a:prstGeom prst="rect">
            <a:avLst/>
          </a:prstGeom>
          <a:extLst>
            <a:ext uri="{C572A759-6A51-4108-AA02-DFA0A04FC94B}">
              <ma14:wrappingTextBoxFlag xmlns:ma14="http://schemas.microsoft.com/office/mac/drawingml/2011/main" xmlns="" val="1"/>
            </a:ext>
          </a:extLst>
        </p:spPr>
        <p:txBody>
          <a:bodyPr vert="horz" lIns="0" tIns="0" rIns="0" bIns="0" rtlCol="0" anchor="ctr"/>
          <a:lstStyle/>
          <a:p>
            <a:fld id="{86CB4B4D-7CA3-9044-876B-883B54F8677D}" type="slidenum">
              <a:rPr/>
              <a:pPr/>
              <a:t>3</a:t>
            </a:fld>
            <a:endParaRPr dirty="0"/>
          </a:p>
        </p:txBody>
      </p:sp>
      <p:pic>
        <p:nvPicPr>
          <p:cNvPr id="8" name="aasa_logo_color_0.png"/>
          <p:cNvPicPr>
            <a:picLocks noChangeAspect="1"/>
          </p:cNvPicPr>
          <p:nvPr/>
        </p:nvPicPr>
        <p:blipFill>
          <a:blip r:embed="rId2">
            <a:extLst/>
          </a:blip>
          <a:stretch>
            <a:fillRect/>
          </a:stretch>
        </p:blipFill>
        <p:spPr>
          <a:xfrm>
            <a:off x="8917954" y="6309345"/>
            <a:ext cx="1285875" cy="348961"/>
          </a:xfrm>
          <a:prstGeom prst="rect">
            <a:avLst/>
          </a:prstGeom>
          <a:ln w="12700">
            <a:miter lim="400000"/>
          </a:ln>
        </p:spPr>
      </p:pic>
      <p:sp>
        <p:nvSpPr>
          <p:cNvPr id="12" name="Shape 120"/>
          <p:cNvSpPr txBox="1"/>
          <p:nvPr/>
        </p:nvSpPr>
        <p:spPr>
          <a:xfrm>
            <a:off x="1970312" y="6429189"/>
            <a:ext cx="4227119" cy="198644"/>
          </a:xfrm>
          <a:prstGeom prst="rect">
            <a:avLst/>
          </a:prstGeom>
          <a:noFill/>
          <a:ln>
            <a:noFill/>
          </a:ln>
        </p:spPr>
        <p:txBody>
          <a:bodyPr wrap="none" lIns="0" tIns="0" rIns="0" bIns="0" anchor="t" anchorCtr="0">
            <a:spAutoFit/>
          </a:bodyPr>
          <a:lstStyle/>
          <a:p>
            <a:pPr>
              <a:spcAft>
                <a:spcPts val="211"/>
              </a:spcAft>
            </a:pPr>
            <a:r>
              <a:rPr lang="en-US" sz="562" dirty="0">
                <a:solidFill>
                  <a:srgbClr val="686464"/>
                </a:solidFill>
                <a:latin typeface="Arial"/>
                <a:ea typeface="Open Sans SemiBold"/>
                <a:cs typeface="Arial"/>
                <a:sym typeface="Open Sans SemiBold"/>
              </a:rPr>
              <a:t>ACT (2017). The Condition of College and Career Readiness.</a:t>
            </a:r>
          </a:p>
          <a:p>
            <a:pPr>
              <a:spcAft>
                <a:spcPts val="211"/>
              </a:spcAft>
            </a:pPr>
            <a:r>
              <a:rPr lang="en-US" sz="562" dirty="0">
                <a:solidFill>
                  <a:srgbClr val="686464"/>
                </a:solidFill>
                <a:latin typeface="Arial"/>
                <a:ea typeface="Open Sans SemiBold"/>
                <a:cs typeface="Arial"/>
                <a:sym typeface="Open Sans SemiBold"/>
              </a:rPr>
              <a:t>National Bureau of Labor Statistics (2016). TED: The Economics Daily; National Center for Education Statistics (2016). IES Fast Facts</a:t>
            </a:r>
          </a:p>
        </p:txBody>
      </p:sp>
      <p:sp>
        <p:nvSpPr>
          <p:cNvPr id="13" name="Shape 196"/>
          <p:cNvSpPr/>
          <p:nvPr/>
        </p:nvSpPr>
        <p:spPr>
          <a:xfrm rot="8169556">
            <a:off x="7858722" y="2221617"/>
            <a:ext cx="1157288" cy="1157288"/>
          </a:xfrm>
          <a:prstGeom prst="teardrop">
            <a:avLst>
              <a:gd name="adj" fmla="val 100000"/>
            </a:avLst>
          </a:prstGeom>
          <a:solidFill>
            <a:srgbClr val="6FAA47"/>
          </a:solidFill>
          <a:ln w="12700" cap="flat" cmpd="sng">
            <a:noFill/>
            <a:prstDash val="solid"/>
            <a:miter lim="800000"/>
            <a:headEnd type="none" w="med" len="med"/>
            <a:tailEnd type="none" w="med" len="med"/>
          </a:ln>
        </p:spPr>
        <p:txBody>
          <a:bodyPr wrap="square" lIns="64283" tIns="32133" rIns="64283" bIns="32133" anchor="t" anchorCtr="0">
            <a:noAutofit/>
          </a:bodyPr>
          <a:lstStyle/>
          <a:p>
            <a:endParaRPr sz="1969">
              <a:solidFill>
                <a:schemeClr val="lt1"/>
              </a:solidFill>
              <a:latin typeface="Open Sans SemiBold"/>
              <a:ea typeface="Open Sans SemiBold"/>
              <a:cs typeface="Open Sans SemiBold"/>
              <a:sym typeface="Open Sans SemiBold"/>
            </a:endParaRPr>
          </a:p>
        </p:txBody>
      </p:sp>
      <p:sp>
        <p:nvSpPr>
          <p:cNvPr id="16" name="Shape 199"/>
          <p:cNvSpPr/>
          <p:nvPr/>
        </p:nvSpPr>
        <p:spPr>
          <a:xfrm rot="8169556">
            <a:off x="2718480" y="2228958"/>
            <a:ext cx="1157288" cy="1157288"/>
          </a:xfrm>
          <a:prstGeom prst="teardrop">
            <a:avLst>
              <a:gd name="adj" fmla="val 100000"/>
            </a:avLst>
          </a:prstGeom>
          <a:solidFill>
            <a:srgbClr val="0D4D8E"/>
          </a:solidFill>
          <a:ln w="12700" cap="flat" cmpd="sng">
            <a:noFill/>
            <a:prstDash val="solid"/>
            <a:miter lim="800000"/>
            <a:headEnd type="none" w="med" len="med"/>
            <a:tailEnd type="none" w="med" len="med"/>
          </a:ln>
        </p:spPr>
        <p:txBody>
          <a:bodyPr wrap="square" lIns="64283" tIns="32133" rIns="64283" bIns="32133" anchor="t" anchorCtr="0">
            <a:noAutofit/>
          </a:bodyPr>
          <a:lstStyle/>
          <a:p>
            <a:endParaRPr sz="1969">
              <a:solidFill>
                <a:schemeClr val="lt1"/>
              </a:solidFill>
              <a:latin typeface="Open Sans SemiBold"/>
              <a:ea typeface="Open Sans SemiBold"/>
              <a:cs typeface="Open Sans SemiBold"/>
              <a:sym typeface="Open Sans SemiBold"/>
            </a:endParaRPr>
          </a:p>
        </p:txBody>
      </p:sp>
      <p:sp>
        <p:nvSpPr>
          <p:cNvPr id="19" name="Shape 202"/>
          <p:cNvSpPr/>
          <p:nvPr/>
        </p:nvSpPr>
        <p:spPr>
          <a:xfrm rot="8140397">
            <a:off x="5060862" y="2221728"/>
            <a:ext cx="1157288" cy="1157288"/>
          </a:xfrm>
          <a:prstGeom prst="teardrop">
            <a:avLst>
              <a:gd name="adj" fmla="val 100000"/>
            </a:avLst>
          </a:prstGeom>
          <a:solidFill>
            <a:srgbClr val="44B78C"/>
          </a:solidFill>
          <a:ln w="12700" cap="flat" cmpd="sng">
            <a:noFill/>
            <a:prstDash val="solid"/>
            <a:miter lim="800000"/>
            <a:headEnd type="none" w="med" len="med"/>
            <a:tailEnd type="none" w="med" len="med"/>
          </a:ln>
        </p:spPr>
        <p:txBody>
          <a:bodyPr wrap="square" lIns="64283" tIns="32133" rIns="64283" bIns="32133" anchor="t" anchorCtr="0">
            <a:noAutofit/>
          </a:bodyPr>
          <a:lstStyle/>
          <a:p>
            <a:endParaRPr sz="1969">
              <a:solidFill>
                <a:schemeClr val="lt1"/>
              </a:solidFill>
              <a:latin typeface="Open Sans SemiBold"/>
              <a:ea typeface="Open Sans SemiBold"/>
              <a:cs typeface="Open Sans SemiBold"/>
              <a:sym typeface="Open Sans SemiBold"/>
            </a:endParaRPr>
          </a:p>
        </p:txBody>
      </p:sp>
      <p:sp>
        <p:nvSpPr>
          <p:cNvPr id="21" name="Shape 204"/>
          <p:cNvSpPr txBox="1"/>
          <p:nvPr/>
        </p:nvSpPr>
        <p:spPr>
          <a:xfrm>
            <a:off x="2421091" y="3674123"/>
            <a:ext cx="1402606" cy="811314"/>
          </a:xfrm>
          <a:prstGeom prst="rect">
            <a:avLst/>
          </a:prstGeom>
          <a:noFill/>
          <a:ln>
            <a:noFill/>
          </a:ln>
        </p:spPr>
        <p:txBody>
          <a:bodyPr wrap="none" lIns="64283" tIns="32133" rIns="64283" bIns="0" anchor="t" anchorCtr="0">
            <a:spAutoFit/>
          </a:bodyPr>
          <a:lstStyle/>
          <a:p>
            <a:r>
              <a:rPr lang="en-US" sz="1687" b="1" dirty="0">
                <a:solidFill>
                  <a:srgbClr val="0D4D8E"/>
                </a:solidFill>
                <a:latin typeface="Arial"/>
                <a:ea typeface="Open Sans SemiBold"/>
                <a:cs typeface="Arial"/>
                <a:sym typeface="Open Sans SemiBold"/>
              </a:rPr>
              <a:t>Met </a:t>
            </a:r>
          </a:p>
          <a:p>
            <a:r>
              <a:rPr lang="en-US" sz="1687" b="1" dirty="0">
                <a:solidFill>
                  <a:srgbClr val="0D4D8E"/>
                </a:solidFill>
                <a:latin typeface="Arial"/>
                <a:ea typeface="Open Sans SemiBold"/>
                <a:cs typeface="Arial"/>
                <a:sym typeface="Open Sans SemiBold"/>
              </a:rPr>
              <a:t>ACT</a:t>
            </a:r>
          </a:p>
          <a:p>
            <a:r>
              <a:rPr lang="en-US" sz="1687" b="1" dirty="0">
                <a:solidFill>
                  <a:srgbClr val="0D4D8E"/>
                </a:solidFill>
                <a:latin typeface="Arial"/>
                <a:ea typeface="Open Sans SemiBold"/>
                <a:cs typeface="Arial"/>
                <a:sym typeface="Open Sans SemiBold"/>
              </a:rPr>
              <a:t>benchmarks</a:t>
            </a:r>
          </a:p>
        </p:txBody>
      </p:sp>
      <p:sp>
        <p:nvSpPr>
          <p:cNvPr id="23" name="Shape 205"/>
          <p:cNvSpPr txBox="1"/>
          <p:nvPr/>
        </p:nvSpPr>
        <p:spPr>
          <a:xfrm>
            <a:off x="7863731" y="3711374"/>
            <a:ext cx="1171796" cy="519245"/>
          </a:xfrm>
          <a:prstGeom prst="rect">
            <a:avLst/>
          </a:prstGeom>
          <a:noFill/>
          <a:ln>
            <a:noFill/>
          </a:ln>
        </p:spPr>
        <p:txBody>
          <a:bodyPr wrap="none" lIns="0" tIns="0" rIns="0" bIns="0" anchor="t" anchorCtr="0">
            <a:spAutoFit/>
          </a:bodyPr>
          <a:lstStyle/>
          <a:p>
            <a:r>
              <a:rPr lang="en-US" sz="1687" b="1" dirty="0">
                <a:solidFill>
                  <a:srgbClr val="70AD47"/>
                </a:solidFill>
                <a:latin typeface="Arial"/>
                <a:ea typeface="Open Sans SemiBold"/>
                <a:cs typeface="Arial"/>
                <a:sym typeface="Open Sans SemiBold"/>
              </a:rPr>
              <a:t>Enrolled in </a:t>
            </a:r>
          </a:p>
          <a:p>
            <a:r>
              <a:rPr lang="en-US" sz="1687" b="1" dirty="0">
                <a:solidFill>
                  <a:srgbClr val="70AD47"/>
                </a:solidFill>
                <a:latin typeface="Arial"/>
                <a:ea typeface="Open Sans SemiBold"/>
                <a:cs typeface="Arial"/>
                <a:sym typeface="Open Sans SemiBold"/>
              </a:rPr>
              <a:t>college</a:t>
            </a:r>
          </a:p>
        </p:txBody>
      </p:sp>
      <p:sp>
        <p:nvSpPr>
          <p:cNvPr id="24" name="Shape 206"/>
          <p:cNvSpPr txBox="1"/>
          <p:nvPr/>
        </p:nvSpPr>
        <p:spPr>
          <a:xfrm>
            <a:off x="5184656" y="3707074"/>
            <a:ext cx="921727" cy="519245"/>
          </a:xfrm>
          <a:prstGeom prst="rect">
            <a:avLst/>
          </a:prstGeom>
          <a:noFill/>
          <a:ln>
            <a:noFill/>
          </a:ln>
        </p:spPr>
        <p:txBody>
          <a:bodyPr wrap="none" lIns="0" tIns="0" rIns="0" bIns="0" anchor="t" anchorCtr="0">
            <a:spAutoFit/>
          </a:bodyPr>
          <a:lstStyle/>
          <a:p>
            <a:r>
              <a:rPr lang="en-US" sz="1687" b="1" dirty="0">
                <a:solidFill>
                  <a:srgbClr val="43BB8D"/>
                </a:solidFill>
                <a:latin typeface="Arial"/>
                <a:ea typeface="Open Sans SemiBold"/>
                <a:cs typeface="Arial"/>
                <a:sym typeface="Open Sans SemiBold"/>
              </a:rPr>
              <a:t>Attained </a:t>
            </a:r>
          </a:p>
          <a:p>
            <a:r>
              <a:rPr lang="en-US" sz="1687" b="1" dirty="0">
                <a:solidFill>
                  <a:srgbClr val="43BB8D"/>
                </a:solidFill>
                <a:latin typeface="Arial"/>
                <a:ea typeface="Open Sans SemiBold"/>
                <a:cs typeface="Arial"/>
                <a:sym typeface="Open Sans SemiBold"/>
              </a:rPr>
              <a:t>a degree</a:t>
            </a:r>
          </a:p>
        </p:txBody>
      </p:sp>
      <p:cxnSp>
        <p:nvCxnSpPr>
          <p:cNvPr id="25" name="Shape 207"/>
          <p:cNvCxnSpPr/>
          <p:nvPr/>
        </p:nvCxnSpPr>
        <p:spPr>
          <a:xfrm rot="10800000" flipH="1">
            <a:off x="2300377" y="3634907"/>
            <a:ext cx="7715250" cy="58"/>
          </a:xfrm>
          <a:prstGeom prst="straightConnector1">
            <a:avLst/>
          </a:prstGeom>
          <a:noFill/>
          <a:ln w="9525" cap="flat" cmpd="sng">
            <a:solidFill>
              <a:srgbClr val="B9B7B7"/>
            </a:solidFill>
            <a:prstDash val="solid"/>
            <a:miter lim="800000"/>
            <a:headEnd type="none" w="med" len="med"/>
            <a:tailEnd type="none" w="med" len="med"/>
          </a:ln>
        </p:spPr>
      </p:cxnSp>
      <p:sp>
        <p:nvSpPr>
          <p:cNvPr id="4" name="Oval 3"/>
          <p:cNvSpPr>
            <a:spLocks/>
          </p:cNvSpPr>
          <p:nvPr/>
        </p:nvSpPr>
        <p:spPr>
          <a:xfrm>
            <a:off x="2784020" y="2563095"/>
            <a:ext cx="1028315" cy="466515"/>
          </a:xfrm>
          <a:prstGeom prst="ellipse">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endParaRPr lang="en-US" sz="1687">
              <a:solidFill>
                <a:schemeClr val="bg2"/>
              </a:solidFill>
              <a:sym typeface="Helvetica Light"/>
            </a:endParaRPr>
          </a:p>
        </p:txBody>
      </p:sp>
      <p:sp>
        <p:nvSpPr>
          <p:cNvPr id="31" name="Oval 30"/>
          <p:cNvSpPr>
            <a:spLocks/>
          </p:cNvSpPr>
          <p:nvPr/>
        </p:nvSpPr>
        <p:spPr>
          <a:xfrm>
            <a:off x="5125000" y="2563095"/>
            <a:ext cx="1028315" cy="466515"/>
          </a:xfrm>
          <a:prstGeom prst="ellipse">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endParaRPr lang="en-US" sz="1687">
              <a:solidFill>
                <a:schemeClr val="bg2"/>
              </a:solidFill>
              <a:sym typeface="Helvetica Light"/>
            </a:endParaRPr>
          </a:p>
        </p:txBody>
      </p:sp>
      <p:sp>
        <p:nvSpPr>
          <p:cNvPr id="32" name="Oval 31"/>
          <p:cNvSpPr>
            <a:spLocks/>
          </p:cNvSpPr>
          <p:nvPr/>
        </p:nvSpPr>
        <p:spPr>
          <a:xfrm>
            <a:off x="7923209" y="2563095"/>
            <a:ext cx="1028315" cy="466515"/>
          </a:xfrm>
          <a:prstGeom prst="ellipse">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endParaRPr lang="en-US" sz="1687">
              <a:solidFill>
                <a:schemeClr val="bg2"/>
              </a:solidFill>
              <a:sym typeface="Helvetica Light"/>
            </a:endParaRPr>
          </a:p>
        </p:txBody>
      </p:sp>
      <p:sp>
        <p:nvSpPr>
          <p:cNvPr id="33" name="Shape 116"/>
          <p:cNvSpPr/>
          <p:nvPr/>
        </p:nvSpPr>
        <p:spPr>
          <a:xfrm>
            <a:off x="5117483" y="2283375"/>
            <a:ext cx="1035831" cy="1025954"/>
          </a:xfrm>
          <a:prstGeom prst="rect">
            <a:avLst/>
          </a:prstGeom>
          <a:noFill/>
          <a:ln>
            <a:noFill/>
          </a:ln>
        </p:spPr>
        <p:txBody>
          <a:bodyPr wrap="none" lIns="0" tIns="0" rIns="0" bIns="0" anchor="ctr" anchorCtr="0">
            <a:noAutofit/>
          </a:bodyPr>
          <a:lstStyle/>
          <a:p>
            <a:r>
              <a:rPr lang="en-US" sz="3797" b="1" dirty="0">
                <a:latin typeface="Arial"/>
                <a:ea typeface="Open Sans SemiBold"/>
                <a:cs typeface="Arial"/>
                <a:sym typeface="Open Sans SemiBold"/>
              </a:rPr>
              <a:t>46</a:t>
            </a:r>
            <a:r>
              <a:rPr lang="en-US" sz="3797" b="1" baseline="30000" dirty="0">
                <a:latin typeface="Arial"/>
                <a:ea typeface="Open Sans SemiBold"/>
                <a:cs typeface="Arial"/>
                <a:sym typeface="Open Sans SemiBold"/>
              </a:rPr>
              <a:t>%</a:t>
            </a:r>
          </a:p>
        </p:txBody>
      </p:sp>
      <p:sp>
        <p:nvSpPr>
          <p:cNvPr id="34" name="Shape 116"/>
          <p:cNvSpPr/>
          <p:nvPr/>
        </p:nvSpPr>
        <p:spPr>
          <a:xfrm>
            <a:off x="7923209" y="2283375"/>
            <a:ext cx="1035831" cy="1025954"/>
          </a:xfrm>
          <a:prstGeom prst="rect">
            <a:avLst/>
          </a:prstGeom>
          <a:noFill/>
          <a:ln>
            <a:noFill/>
          </a:ln>
        </p:spPr>
        <p:txBody>
          <a:bodyPr wrap="none" lIns="0" tIns="0" rIns="0" bIns="0" anchor="ctr" anchorCtr="0">
            <a:noAutofit/>
          </a:bodyPr>
          <a:lstStyle/>
          <a:p>
            <a:r>
              <a:rPr lang="en-US" sz="3797" b="1" dirty="0">
                <a:latin typeface="Arial"/>
                <a:ea typeface="Open Sans SemiBold"/>
                <a:cs typeface="Arial"/>
                <a:sym typeface="Open Sans SemiBold"/>
              </a:rPr>
              <a:t>70</a:t>
            </a:r>
            <a:r>
              <a:rPr lang="en-US" sz="3797" b="1" baseline="30000" dirty="0">
                <a:latin typeface="Arial"/>
                <a:ea typeface="Open Sans SemiBold"/>
                <a:cs typeface="Arial"/>
                <a:sym typeface="Open Sans SemiBold"/>
              </a:rPr>
              <a:t>%</a:t>
            </a:r>
          </a:p>
        </p:txBody>
      </p:sp>
      <p:sp>
        <p:nvSpPr>
          <p:cNvPr id="37" name="Shape 116"/>
          <p:cNvSpPr/>
          <p:nvPr/>
        </p:nvSpPr>
        <p:spPr>
          <a:xfrm>
            <a:off x="2776504" y="2283375"/>
            <a:ext cx="1035831" cy="1025954"/>
          </a:xfrm>
          <a:prstGeom prst="rect">
            <a:avLst/>
          </a:prstGeom>
          <a:noFill/>
          <a:ln>
            <a:noFill/>
          </a:ln>
        </p:spPr>
        <p:txBody>
          <a:bodyPr wrap="none" lIns="0" tIns="0" rIns="0" bIns="0" anchor="ctr" anchorCtr="0">
            <a:noAutofit/>
          </a:bodyPr>
          <a:lstStyle/>
          <a:p>
            <a:r>
              <a:rPr lang="en-US" sz="3797" b="1" dirty="0">
                <a:latin typeface="Arial"/>
                <a:ea typeface="Open Sans SemiBold"/>
                <a:cs typeface="Arial"/>
                <a:sym typeface="Open Sans SemiBold"/>
              </a:rPr>
              <a:t>30</a:t>
            </a:r>
            <a:r>
              <a:rPr lang="en-US" sz="3797" b="1" baseline="30000" dirty="0">
                <a:latin typeface="Arial"/>
                <a:ea typeface="Open Sans SemiBold"/>
                <a:cs typeface="Arial"/>
                <a:sym typeface="Open Sans SemiBold"/>
              </a:rPr>
              <a:t>%</a:t>
            </a:r>
          </a:p>
        </p:txBody>
      </p:sp>
    </p:spTree>
    <p:extLst>
      <p:ext uri="{BB962C8B-B14F-4D97-AF65-F5344CB8AC3E}">
        <p14:creationId xmlns:p14="http://schemas.microsoft.com/office/powerpoint/2010/main" val="2027353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20CF55-5147-3E4C-BDC0-F6F3E7D89B19}"/>
              </a:ext>
            </a:extLst>
          </p:cNvPr>
          <p:cNvSpPr>
            <a:spLocks noGrp="1"/>
          </p:cNvSpPr>
          <p:nvPr>
            <p:ph type="sldNum" sz="quarter" idx="2"/>
          </p:nvPr>
        </p:nvSpPr>
        <p:spPr/>
        <p:txBody>
          <a:bodyPr/>
          <a:lstStyle/>
          <a:p>
            <a:fld id="{86CB4B4D-7CA3-9044-876B-883B54F8677D}" type="slidenum">
              <a:rPr lang="en-US" smtClean="0"/>
              <a:pPr/>
              <a:t>4</a:t>
            </a:fld>
            <a:endParaRPr lang="en-US"/>
          </a:p>
        </p:txBody>
      </p:sp>
      <p:pic>
        <p:nvPicPr>
          <p:cNvPr id="4" name="Picture 3">
            <a:extLst>
              <a:ext uri="{FF2B5EF4-FFF2-40B4-BE49-F238E27FC236}">
                <a16:creationId xmlns:a16="http://schemas.microsoft.com/office/drawing/2014/main" id="{6A3CD6A0-DC36-C043-AA2F-3CBE9CF9FA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4405" y="184983"/>
            <a:ext cx="5581867" cy="6146558"/>
          </a:xfrm>
          <a:prstGeom prst="rect">
            <a:avLst/>
          </a:prstGeom>
        </p:spPr>
      </p:pic>
    </p:spTree>
    <p:extLst>
      <p:ext uri="{BB962C8B-B14F-4D97-AF65-F5344CB8AC3E}">
        <p14:creationId xmlns:p14="http://schemas.microsoft.com/office/powerpoint/2010/main" val="2801805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o Your Students Love Schoo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2884" y="918180"/>
            <a:ext cx="9144000" cy="5151120"/>
          </a:xfrm>
          <a:prstGeom prst="rect">
            <a:avLst/>
          </a:prstGeom>
        </p:spPr>
      </p:pic>
      <p:sp>
        <p:nvSpPr>
          <p:cNvPr id="7" name="Shape 339"/>
          <p:cNvSpPr>
            <a:spLocks noGrp="1"/>
          </p:cNvSpPr>
          <p:nvPr>
            <p:ph type="sldNum" sz="quarter" idx="4294967295"/>
          </p:nvPr>
        </p:nvSpPr>
        <p:spPr>
          <a:xfrm>
            <a:off x="10292260" y="6559513"/>
            <a:ext cx="102592" cy="107722"/>
          </a:xfrm>
          <a:prstGeom prst="rect">
            <a:avLst/>
          </a:prstGeom>
          <a:extLst>
            <a:ext uri="{C572A759-6A51-4108-AA02-DFA0A04FC94B}">
              <ma14:wrappingTextBoxFlag xmlns:ma14="http://schemas.microsoft.com/office/mac/drawingml/2011/main" xmlns="" val="1"/>
            </a:ext>
          </a:extLst>
        </p:spPr>
        <p:txBody>
          <a:bodyPr vert="horz" lIns="0" tIns="0" rIns="0" bIns="0" rtlCol="0" anchor="ctr"/>
          <a:lstStyle/>
          <a:p>
            <a:fld id="{86CB4B4D-7CA3-9044-876B-883B54F8677D}" type="slidenum">
              <a:rPr/>
              <a:pPr/>
              <a:t>5</a:t>
            </a:fld>
            <a:endParaRPr dirty="0"/>
          </a:p>
        </p:txBody>
      </p:sp>
      <p:pic>
        <p:nvPicPr>
          <p:cNvPr id="8" name="Picture 7" descr="D214 Logo_061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07133" y="375663"/>
            <a:ext cx="803668" cy="278290"/>
          </a:xfrm>
          <a:prstGeom prst="rect">
            <a:avLst/>
          </a:prstGeom>
        </p:spPr>
      </p:pic>
      <p:pic>
        <p:nvPicPr>
          <p:cNvPr id="9" name="aasa_logo_color_0.png"/>
          <p:cNvPicPr>
            <a:picLocks noChangeAspect="1"/>
          </p:cNvPicPr>
          <p:nvPr/>
        </p:nvPicPr>
        <p:blipFill>
          <a:blip r:embed="rId4">
            <a:extLst/>
          </a:blip>
          <a:stretch>
            <a:fillRect/>
          </a:stretch>
        </p:blipFill>
        <p:spPr>
          <a:xfrm>
            <a:off x="8917954" y="6309345"/>
            <a:ext cx="1285875" cy="348961"/>
          </a:xfrm>
          <a:prstGeom prst="rect">
            <a:avLst/>
          </a:prstGeom>
          <a:ln w="12700">
            <a:miter lim="400000"/>
          </a:ln>
        </p:spPr>
      </p:pic>
    </p:spTree>
    <p:extLst>
      <p:ext uri="{BB962C8B-B14F-4D97-AF65-F5344CB8AC3E}">
        <p14:creationId xmlns:p14="http://schemas.microsoft.com/office/powerpoint/2010/main" val="1632407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 name="C|C|LGraphic.png"/>
          <p:cNvPicPr>
            <a:picLocks noChangeAspect="1"/>
          </p:cNvPicPr>
          <p:nvPr/>
        </p:nvPicPr>
        <p:blipFill>
          <a:blip r:embed="rId2">
            <a:alphaModFix amt="5490"/>
          </a:blip>
          <a:srcRect t="10869" b="10869"/>
          <a:stretch>
            <a:fillRect/>
          </a:stretch>
        </p:blipFill>
        <p:spPr>
          <a:xfrm>
            <a:off x="1711104" y="0"/>
            <a:ext cx="8763095" cy="6858000"/>
          </a:xfrm>
          <a:prstGeom prst="rect">
            <a:avLst/>
          </a:prstGeom>
          <a:ln w="12700">
            <a:miter lim="400000"/>
          </a:ln>
          <a:effectLst/>
        </p:spPr>
      </p:pic>
      <p:pic>
        <p:nvPicPr>
          <p:cNvPr id="8" name="Picture 7" descr="D214_RedefiningReady Indicators-0923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6179" y="1226422"/>
            <a:ext cx="3057695" cy="4992195"/>
          </a:xfrm>
          <a:prstGeom prst="rect">
            <a:avLst/>
          </a:prstGeom>
          <a:effectLst>
            <a:outerShdw blurRad="254000" dist="127000" dir="5400000" algn="tl" rotWithShape="0">
              <a:srgbClr val="000000">
                <a:alpha val="40000"/>
              </a:srgbClr>
            </a:outerShdw>
          </a:effectLst>
        </p:spPr>
      </p:pic>
      <p:pic>
        <p:nvPicPr>
          <p:cNvPr id="9" name="C|C|LGraphic.png"/>
          <p:cNvPicPr>
            <a:picLocks noChangeAspect="1"/>
          </p:cNvPicPr>
          <p:nvPr/>
        </p:nvPicPr>
        <p:blipFill>
          <a:blip r:embed="rId2"/>
          <a:stretch>
            <a:fillRect/>
          </a:stretch>
        </p:blipFill>
        <p:spPr>
          <a:xfrm>
            <a:off x="9269711" y="286501"/>
            <a:ext cx="1125141" cy="1125141"/>
          </a:xfrm>
          <a:prstGeom prst="rect">
            <a:avLst/>
          </a:prstGeom>
          <a:ln w="25400">
            <a:miter lim="400000"/>
          </a:ln>
          <a:effectLst>
            <a:outerShdw blurRad="101600" dist="55205" dir="5400000" rotWithShape="0">
              <a:srgbClr val="000000">
                <a:alpha val="40000"/>
              </a:srgbClr>
            </a:outerShdw>
          </a:effectLst>
        </p:spPr>
      </p:pic>
      <p:pic>
        <p:nvPicPr>
          <p:cNvPr id="12" name="aasa_logo_color_0.png"/>
          <p:cNvPicPr>
            <a:picLocks noChangeAspect="1"/>
          </p:cNvPicPr>
          <p:nvPr/>
        </p:nvPicPr>
        <p:blipFill>
          <a:blip r:embed="rId4"/>
          <a:stretch>
            <a:fillRect/>
          </a:stretch>
        </p:blipFill>
        <p:spPr>
          <a:xfrm>
            <a:off x="8794111" y="5960384"/>
            <a:ext cx="1285875" cy="348961"/>
          </a:xfrm>
          <a:prstGeom prst="rect">
            <a:avLst/>
          </a:prstGeom>
          <a:ln w="12700">
            <a:miter lim="400000"/>
          </a:ln>
        </p:spPr>
      </p:pic>
      <p:sp>
        <p:nvSpPr>
          <p:cNvPr id="13" name="Shape 95"/>
          <p:cNvSpPr>
            <a:spLocks noGrp="1"/>
          </p:cNvSpPr>
          <p:nvPr/>
        </p:nvSpPr>
        <p:spPr>
          <a:xfrm>
            <a:off x="2214236" y="182210"/>
            <a:ext cx="3379779" cy="88678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lstStyle>
            <a:lvl1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1pPr>
            <a:lvl2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2pPr>
            <a:lvl3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3pPr>
            <a:lvl4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4pPr>
            <a:lvl5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5pPr>
            <a:lvl6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6pPr>
            <a:lvl7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7pPr>
            <a:lvl8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8pPr>
            <a:lvl9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9pPr>
          </a:lstStyle>
          <a:p>
            <a:r>
              <a:rPr lang="en-US" sz="2531" dirty="0">
                <a:solidFill>
                  <a:srgbClr val="AA0023"/>
                </a:solidFill>
              </a:rPr>
              <a:t>Redefining Ready!</a:t>
            </a:r>
          </a:p>
          <a:p>
            <a:pPr>
              <a:defRPr sz="3600" b="0">
                <a:solidFill>
                  <a:srgbClr val="797979"/>
                </a:solidFill>
              </a:defRPr>
            </a:pPr>
            <a:r>
              <a:rPr lang="en-US" sz="1687" dirty="0"/>
              <a:t>College Ready and Career Ready Indicators</a:t>
            </a:r>
            <a:endParaRPr sz="1687" dirty="0"/>
          </a:p>
        </p:txBody>
      </p:sp>
    </p:spTree>
    <p:extLst>
      <p:ext uri="{BB962C8B-B14F-4D97-AF65-F5344CB8AC3E}">
        <p14:creationId xmlns:p14="http://schemas.microsoft.com/office/powerpoint/2010/main" val="3653173570"/>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C|LGraphic.png"/>
          <p:cNvPicPr>
            <a:picLocks noChangeAspect="1"/>
          </p:cNvPicPr>
          <p:nvPr/>
        </p:nvPicPr>
        <p:blipFill>
          <a:blip r:embed="rId2">
            <a:alphaModFix amt="5490"/>
          </a:blip>
          <a:srcRect t="10869" b="10869"/>
          <a:stretch>
            <a:fillRect/>
          </a:stretch>
        </p:blipFill>
        <p:spPr>
          <a:xfrm>
            <a:off x="1714453" y="0"/>
            <a:ext cx="8763095" cy="6858000"/>
          </a:xfrm>
          <a:prstGeom prst="rect">
            <a:avLst/>
          </a:prstGeom>
          <a:ln w="12700">
            <a:miter lim="400000"/>
          </a:ln>
          <a:effectLst/>
        </p:spPr>
      </p:pic>
      <p:pic>
        <p:nvPicPr>
          <p:cNvPr id="7" name="Picture 6" descr="D214_RR College Indicators-0923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4181" y="1264831"/>
            <a:ext cx="4339847" cy="4377452"/>
          </a:xfrm>
          <a:prstGeom prst="rect">
            <a:avLst/>
          </a:prstGeom>
          <a:effectLst>
            <a:outerShdw blurRad="254000" dist="127000" dir="5400000" algn="tl" rotWithShape="0">
              <a:srgbClr val="000000">
                <a:alpha val="40000"/>
              </a:srgbClr>
            </a:outerShdw>
          </a:effectLst>
        </p:spPr>
      </p:pic>
      <p:pic>
        <p:nvPicPr>
          <p:cNvPr id="13" name="C|C|LGraphic.png"/>
          <p:cNvPicPr>
            <a:picLocks noChangeAspect="1"/>
          </p:cNvPicPr>
          <p:nvPr/>
        </p:nvPicPr>
        <p:blipFill>
          <a:blip r:embed="rId2"/>
          <a:stretch>
            <a:fillRect/>
          </a:stretch>
        </p:blipFill>
        <p:spPr>
          <a:xfrm>
            <a:off x="9269711" y="286501"/>
            <a:ext cx="1125141" cy="1125141"/>
          </a:xfrm>
          <a:prstGeom prst="rect">
            <a:avLst/>
          </a:prstGeom>
          <a:ln w="25400">
            <a:miter lim="400000"/>
          </a:ln>
          <a:effectLst>
            <a:outerShdw blurRad="101600" dist="55205" dir="5400000" rotWithShape="0">
              <a:srgbClr val="000000">
                <a:alpha val="40000"/>
              </a:srgbClr>
            </a:outerShdw>
          </a:effectLst>
        </p:spPr>
      </p:pic>
      <p:pic>
        <p:nvPicPr>
          <p:cNvPr id="9" name="aasa_logo_color_0.png"/>
          <p:cNvPicPr>
            <a:picLocks noChangeAspect="1"/>
          </p:cNvPicPr>
          <p:nvPr/>
        </p:nvPicPr>
        <p:blipFill>
          <a:blip r:embed="rId4"/>
          <a:stretch>
            <a:fillRect/>
          </a:stretch>
        </p:blipFill>
        <p:spPr>
          <a:xfrm>
            <a:off x="8794111" y="5960384"/>
            <a:ext cx="1285875" cy="348961"/>
          </a:xfrm>
          <a:prstGeom prst="rect">
            <a:avLst/>
          </a:prstGeom>
          <a:ln w="12700">
            <a:miter lim="400000"/>
          </a:ln>
        </p:spPr>
      </p:pic>
      <p:sp>
        <p:nvSpPr>
          <p:cNvPr id="11" name="Shape 95"/>
          <p:cNvSpPr>
            <a:spLocks noGrp="1"/>
          </p:cNvSpPr>
          <p:nvPr/>
        </p:nvSpPr>
        <p:spPr>
          <a:xfrm>
            <a:off x="2214236" y="182210"/>
            <a:ext cx="3379779" cy="88678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lstStyle>
            <a:lvl1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1pPr>
            <a:lvl2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2pPr>
            <a:lvl3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3pPr>
            <a:lvl4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4pPr>
            <a:lvl5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5pPr>
            <a:lvl6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6pPr>
            <a:lvl7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7pPr>
            <a:lvl8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8pPr>
            <a:lvl9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9pPr>
          </a:lstStyle>
          <a:p>
            <a:r>
              <a:rPr lang="en-US" sz="2531" dirty="0">
                <a:solidFill>
                  <a:srgbClr val="AA0023"/>
                </a:solidFill>
              </a:rPr>
              <a:t>Redefining Ready!</a:t>
            </a:r>
          </a:p>
          <a:p>
            <a:pPr>
              <a:defRPr sz="3600" b="0">
                <a:solidFill>
                  <a:srgbClr val="797979"/>
                </a:solidFill>
              </a:defRPr>
            </a:pPr>
            <a:r>
              <a:rPr lang="en-US" sz="1687" dirty="0"/>
              <a:t>College Ready Indicators</a:t>
            </a:r>
            <a:endParaRPr sz="1687" dirty="0"/>
          </a:p>
        </p:txBody>
      </p:sp>
    </p:spTree>
    <p:extLst>
      <p:ext uri="{BB962C8B-B14F-4D97-AF65-F5344CB8AC3E}">
        <p14:creationId xmlns:p14="http://schemas.microsoft.com/office/powerpoint/2010/main" val="3858032042"/>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5" name="C|C|LGraphic.png"/>
          <p:cNvPicPr>
            <a:picLocks noChangeAspect="1"/>
          </p:cNvPicPr>
          <p:nvPr/>
        </p:nvPicPr>
        <p:blipFill>
          <a:blip r:embed="rId2">
            <a:alphaModFix amt="5490"/>
            <a:extLst/>
          </a:blip>
          <a:srcRect t="10869" b="10869"/>
          <a:stretch>
            <a:fillRect/>
          </a:stretch>
        </p:blipFill>
        <p:spPr>
          <a:xfrm>
            <a:off x="1714453" y="0"/>
            <a:ext cx="8763095" cy="6858000"/>
          </a:xfrm>
          <a:prstGeom prst="rect">
            <a:avLst/>
          </a:prstGeom>
          <a:ln w="12700">
            <a:miter lim="400000"/>
          </a:ln>
          <a:effectLst/>
        </p:spPr>
      </p:pic>
      <p:sp>
        <p:nvSpPr>
          <p:cNvPr id="316" name="Shape 316"/>
          <p:cNvSpPr>
            <a:spLocks noGrp="1"/>
          </p:cNvSpPr>
          <p:nvPr>
            <p:ph type="sldNum" sz="quarter" idx="4294967295"/>
          </p:nvPr>
        </p:nvSpPr>
        <p:spPr>
          <a:xfrm>
            <a:off x="10292260" y="6559513"/>
            <a:ext cx="102592" cy="107722"/>
          </a:xfrm>
          <a:prstGeom prst="rect">
            <a:avLst/>
          </a:prstGeom>
          <a:extLst>
            <a:ext uri="{C572A759-6A51-4108-AA02-DFA0A04FC94B}">
              <ma14:wrappingTextBoxFlag xmlns:ma14="http://schemas.microsoft.com/office/mac/drawingml/2011/main" xmlns="" val="1"/>
            </a:ext>
          </a:extLst>
        </p:spPr>
        <p:txBody>
          <a:bodyPr vert="horz" lIns="0" tIns="0" rIns="0" bIns="0" rtlCol="0" anchor="ctr"/>
          <a:lstStyle/>
          <a:p>
            <a:fld id="{86CB4B4D-7CA3-9044-876B-883B54F8677D}" type="slidenum">
              <a:rPr/>
              <a:pPr/>
              <a:t>8</a:t>
            </a:fld>
            <a:endParaRPr dirty="0"/>
          </a:p>
        </p:txBody>
      </p:sp>
      <p:pic>
        <p:nvPicPr>
          <p:cNvPr id="317" name="C|C|LGraphic.png"/>
          <p:cNvPicPr>
            <a:picLocks noChangeAspect="1"/>
          </p:cNvPicPr>
          <p:nvPr/>
        </p:nvPicPr>
        <p:blipFill>
          <a:blip r:embed="rId2">
            <a:extLst/>
          </a:blip>
          <a:stretch>
            <a:fillRect/>
          </a:stretch>
        </p:blipFill>
        <p:spPr>
          <a:xfrm>
            <a:off x="9269711" y="286501"/>
            <a:ext cx="1125141" cy="1125141"/>
          </a:xfrm>
          <a:prstGeom prst="rect">
            <a:avLst/>
          </a:prstGeom>
          <a:ln w="25400">
            <a:miter lim="400000"/>
          </a:ln>
          <a:effectLst>
            <a:outerShdw blurRad="101600" dist="55205" dir="5400000" rotWithShape="0">
              <a:srgbClr val="000000">
                <a:alpha val="40000"/>
              </a:srgbClr>
            </a:outerShdw>
          </a:effectLst>
        </p:spPr>
      </p:pic>
      <p:pic>
        <p:nvPicPr>
          <p:cNvPr id="318" name="aasa_logo_color_0.png"/>
          <p:cNvPicPr>
            <a:picLocks noChangeAspect="1"/>
          </p:cNvPicPr>
          <p:nvPr/>
        </p:nvPicPr>
        <p:blipFill>
          <a:blip r:embed="rId3">
            <a:extLst/>
          </a:blip>
          <a:stretch>
            <a:fillRect/>
          </a:stretch>
        </p:blipFill>
        <p:spPr>
          <a:xfrm>
            <a:off x="8917954" y="6309345"/>
            <a:ext cx="1285875" cy="348961"/>
          </a:xfrm>
          <a:prstGeom prst="rect">
            <a:avLst/>
          </a:prstGeom>
          <a:ln w="12700">
            <a:miter lim="400000"/>
          </a:ln>
        </p:spPr>
      </p:pic>
      <p:pic>
        <p:nvPicPr>
          <p:cNvPr id="7" name="Picture 6" descr="Career Ready 1016.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3679" y="1980908"/>
            <a:ext cx="4339828" cy="2945297"/>
          </a:xfrm>
          <a:prstGeom prst="rect">
            <a:avLst/>
          </a:prstGeom>
          <a:effectLst>
            <a:outerShdw blurRad="254000" dist="127000" dir="5400000" algn="tl" rotWithShape="0">
              <a:srgbClr val="000000">
                <a:alpha val="40000"/>
              </a:srgbClr>
            </a:outerShdw>
          </a:effectLst>
        </p:spPr>
      </p:pic>
      <p:sp>
        <p:nvSpPr>
          <p:cNvPr id="8" name="Shape 95"/>
          <p:cNvSpPr>
            <a:spLocks noGrp="1"/>
          </p:cNvSpPr>
          <p:nvPr/>
        </p:nvSpPr>
        <p:spPr>
          <a:xfrm>
            <a:off x="1970312" y="286500"/>
            <a:ext cx="8251376" cy="1355500"/>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lstStyle>
            <a:lvl1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1pPr>
            <a:lvl2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2pPr>
            <a:lvl3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3pPr>
            <a:lvl4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4pPr>
            <a:lvl5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5pPr>
            <a:lvl6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6pPr>
            <a:lvl7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7pPr>
            <a:lvl8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8pPr>
            <a:lvl9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9pPr>
          </a:lstStyle>
          <a:p>
            <a:r>
              <a:rPr lang="en-US" sz="2531" dirty="0">
                <a:solidFill>
                  <a:srgbClr val="AA0023"/>
                </a:solidFill>
              </a:rPr>
              <a:t>Redefining Ready!</a:t>
            </a:r>
          </a:p>
          <a:p>
            <a:pPr>
              <a:defRPr sz="3600" b="0">
                <a:solidFill>
                  <a:srgbClr val="797979"/>
                </a:solidFill>
              </a:defRPr>
            </a:pPr>
            <a:r>
              <a:rPr lang="en-US" sz="1687" dirty="0"/>
              <a:t>Career Ready Indicators</a:t>
            </a:r>
            <a:endParaRPr sz="1687" dirty="0"/>
          </a:p>
        </p:txBody>
      </p:sp>
    </p:spTree>
    <p:extLst>
      <p:ext uri="{BB962C8B-B14F-4D97-AF65-F5344CB8AC3E}">
        <p14:creationId xmlns:p14="http://schemas.microsoft.com/office/powerpoint/2010/main" val="2466417568"/>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214 Ready_District_Counseling postsecondary_career expectations-1217.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4508" y="1185418"/>
            <a:ext cx="6656288" cy="5143500"/>
          </a:xfrm>
          <a:prstGeom prst="rect">
            <a:avLst/>
          </a:prstGeom>
          <a:effectLst>
            <a:outerShdw blurRad="508000" dist="254000" dir="5400000" algn="tr" rotWithShape="0">
              <a:prstClr val="black">
                <a:alpha val="20000"/>
              </a:prstClr>
            </a:outerShdw>
          </a:effectLst>
        </p:spPr>
      </p:pic>
      <p:sp>
        <p:nvSpPr>
          <p:cNvPr id="4" name="Shape 95"/>
          <p:cNvSpPr>
            <a:spLocks noGrp="1"/>
          </p:cNvSpPr>
          <p:nvPr/>
        </p:nvSpPr>
        <p:spPr>
          <a:xfrm>
            <a:off x="1970312" y="286501"/>
            <a:ext cx="8251376" cy="898918"/>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lstStyle>
            <a:lvl1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1pPr>
            <a:lvl2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2pPr>
            <a:lvl3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3pPr>
            <a:lvl4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4pPr>
            <a:lvl5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5pPr>
            <a:lvl6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6pPr>
            <a:lvl7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7pPr>
            <a:lvl8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8pPr>
            <a:lvl9pPr marL="0" marR="0" indent="0" algn="l" defTabSz="642937" latinLnBrk="0">
              <a:lnSpc>
                <a:spcPct val="100000"/>
              </a:lnSpc>
              <a:spcBef>
                <a:spcPts val="0"/>
              </a:spcBef>
              <a:spcAft>
                <a:spcPts val="0"/>
              </a:spcAft>
              <a:buClrTx/>
              <a:buSzTx/>
              <a:buFontTx/>
              <a:buNone/>
              <a:tabLst/>
              <a:defRPr sz="6600" b="1" i="0" u="none" strike="noStrike" cap="none" spc="0" baseline="0">
                <a:ln>
                  <a:noFill/>
                </a:ln>
                <a:solidFill>
                  <a:srgbClr val="AA0024"/>
                </a:solidFill>
                <a:uFillTx/>
                <a:latin typeface="Arial"/>
                <a:ea typeface="Arial"/>
                <a:cs typeface="Arial"/>
                <a:sym typeface="Arial"/>
              </a:defRPr>
            </a:lvl9pPr>
          </a:lstStyle>
          <a:p>
            <a:r>
              <a:rPr lang="en-US" sz="2531" dirty="0">
                <a:solidFill>
                  <a:srgbClr val="AA0023"/>
                </a:solidFill>
              </a:rPr>
              <a:t>District 214 Ready:</a:t>
            </a:r>
            <a:endParaRPr sz="2531" dirty="0">
              <a:solidFill>
                <a:srgbClr val="AA0023"/>
              </a:solidFill>
            </a:endParaRPr>
          </a:p>
          <a:p>
            <a:pPr>
              <a:defRPr sz="3600" b="0">
                <a:solidFill>
                  <a:srgbClr val="797979"/>
                </a:solidFill>
              </a:defRPr>
            </a:pPr>
            <a:r>
              <a:rPr lang="en-US" sz="1687" dirty="0">
                <a:solidFill>
                  <a:srgbClr val="797979"/>
                </a:solidFill>
              </a:rPr>
              <a:t>District and Counseling postsecondary and career expectations</a:t>
            </a:r>
            <a:endParaRPr sz="1687" dirty="0">
              <a:solidFill>
                <a:srgbClr val="797979"/>
              </a:solidFill>
            </a:endParaRPr>
          </a:p>
        </p:txBody>
      </p:sp>
      <p:sp>
        <p:nvSpPr>
          <p:cNvPr id="5" name="Shape 176"/>
          <p:cNvSpPr>
            <a:spLocks noGrp="1"/>
          </p:cNvSpPr>
          <p:nvPr>
            <p:ph type="sldNum" sz="quarter" idx="4294967295"/>
          </p:nvPr>
        </p:nvSpPr>
        <p:spPr>
          <a:xfrm>
            <a:off x="10317907" y="6559513"/>
            <a:ext cx="51296" cy="107722"/>
          </a:xfrm>
          <a:prstGeom prst="rect">
            <a:avLst/>
          </a:prstGeom>
          <a:extLst>
            <a:ext uri="{C572A759-6A51-4108-AA02-DFA0A04FC94B}">
              <ma14:wrappingTextBoxFlag xmlns:ma14="http://schemas.microsoft.com/office/mac/drawingml/2011/main" xmlns="" val="1"/>
            </a:ext>
          </a:extLst>
        </p:spPr>
        <p:txBody>
          <a:bodyPr vert="horz" lIns="0" tIns="0" rIns="0" bIns="0" rtlCol="0" anchor="ctr"/>
          <a:lstStyle/>
          <a:p>
            <a:fld id="{86CB4B4D-7CA3-9044-876B-883B54F8677D}" type="slidenum">
              <a:rPr/>
              <a:pPr/>
              <a:t>9</a:t>
            </a:fld>
            <a:endParaRPr dirty="0"/>
          </a:p>
        </p:txBody>
      </p:sp>
      <p:pic>
        <p:nvPicPr>
          <p:cNvPr id="7" name="aasa_logo_color_0.png"/>
          <p:cNvPicPr>
            <a:picLocks noChangeAspect="1"/>
          </p:cNvPicPr>
          <p:nvPr/>
        </p:nvPicPr>
        <p:blipFill>
          <a:blip r:embed="rId3">
            <a:extLst/>
          </a:blip>
          <a:stretch>
            <a:fillRect/>
          </a:stretch>
        </p:blipFill>
        <p:spPr>
          <a:xfrm>
            <a:off x="9355336" y="6428041"/>
            <a:ext cx="803487" cy="218050"/>
          </a:xfrm>
          <a:prstGeom prst="rect">
            <a:avLst/>
          </a:prstGeom>
          <a:ln w="12700">
            <a:miter lim="400000"/>
          </a:ln>
        </p:spPr>
      </p:pic>
      <p:pic>
        <p:nvPicPr>
          <p:cNvPr id="8" name="Picture 7" descr="D214 Logo_061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07133" y="375663"/>
            <a:ext cx="803668" cy="278290"/>
          </a:xfrm>
          <a:prstGeom prst="rect">
            <a:avLst/>
          </a:prstGeom>
        </p:spPr>
      </p:pic>
    </p:spTree>
    <p:extLst>
      <p:ext uri="{BB962C8B-B14F-4D97-AF65-F5344CB8AC3E}">
        <p14:creationId xmlns:p14="http://schemas.microsoft.com/office/powerpoint/2010/main" val="1208896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TotalTime>
  <Words>576</Words>
  <Application>Microsoft Office PowerPoint</Application>
  <PresentationFormat>Widescreen</PresentationFormat>
  <Paragraphs>112</Paragraphs>
  <Slides>17</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Helvetica Light</vt:lpstr>
      <vt:lpstr>Open Sans SemiBold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https://www.youcubed.org/</vt:lpstr>
      <vt:lpstr>New and Upcoming AASA National Initiatives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Schuler</dc:creator>
  <cp:lastModifiedBy>Kirk Miller</cp:lastModifiedBy>
  <cp:revision>5</cp:revision>
  <dcterms:created xsi:type="dcterms:W3CDTF">2019-09-23T19:32:43Z</dcterms:created>
  <dcterms:modified xsi:type="dcterms:W3CDTF">2019-09-24T12:50:10Z</dcterms:modified>
</cp:coreProperties>
</file>