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3" d="100"/>
          <a:sy n="113" d="100"/>
        </p:scale>
        <p:origin x="114" y="2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85D44DD-623A-4799-9143-CEA5DE81D915}" type="datetimeFigureOut">
              <a:rPr lang="en-US" smtClean="0"/>
              <a:t>12/29/2016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DB64DD-9764-441B-8B83-133EF498CCF4}" type="slidenum">
              <a:rPr lang="en-US" smtClean="0"/>
              <a:t>‹#›</a:t>
            </a:fld>
            <a:endParaRPr lang="en-US"/>
          </a:p>
        </p:txBody>
      </p:sp>
    </p:spTree>
    <p:extLst>
      <p:ext uri="{BB962C8B-B14F-4D97-AF65-F5344CB8AC3E}">
        <p14:creationId xmlns:p14="http://schemas.microsoft.com/office/powerpoint/2010/main" val="20009688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5D44DD-623A-4799-9143-CEA5DE81D915}" type="datetimeFigureOut">
              <a:rPr lang="en-US" smtClean="0"/>
              <a:t>12/29/2016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DB64DD-9764-441B-8B83-133EF498CCF4}" type="slidenum">
              <a:rPr lang="en-US" smtClean="0"/>
              <a:t>‹#›</a:t>
            </a:fld>
            <a:endParaRPr lang="en-US"/>
          </a:p>
        </p:txBody>
      </p:sp>
    </p:spTree>
    <p:extLst>
      <p:ext uri="{BB962C8B-B14F-4D97-AF65-F5344CB8AC3E}">
        <p14:creationId xmlns:p14="http://schemas.microsoft.com/office/powerpoint/2010/main" val="103185364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5D44DD-623A-4799-9143-CEA5DE81D915}" type="datetimeFigureOut">
              <a:rPr lang="en-US" smtClean="0"/>
              <a:t>12/29/2016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DB64DD-9764-441B-8B83-133EF498CCF4}" type="slidenum">
              <a:rPr lang="en-US" smtClean="0"/>
              <a:t>‹#›</a:t>
            </a:fld>
            <a:endParaRPr lang="en-US"/>
          </a:p>
        </p:txBody>
      </p:sp>
    </p:spTree>
    <p:extLst>
      <p:ext uri="{BB962C8B-B14F-4D97-AF65-F5344CB8AC3E}">
        <p14:creationId xmlns:p14="http://schemas.microsoft.com/office/powerpoint/2010/main" val="33554514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5D44DD-623A-4799-9143-CEA5DE81D915}" type="datetimeFigureOut">
              <a:rPr lang="en-US" smtClean="0"/>
              <a:t>12/29/2016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DB64DD-9764-441B-8B83-133EF498CCF4}" type="slidenum">
              <a:rPr lang="en-US" smtClean="0"/>
              <a:t>‹#›</a:t>
            </a:fld>
            <a:endParaRPr lang="en-US"/>
          </a:p>
        </p:txBody>
      </p:sp>
    </p:spTree>
    <p:extLst>
      <p:ext uri="{BB962C8B-B14F-4D97-AF65-F5344CB8AC3E}">
        <p14:creationId xmlns:p14="http://schemas.microsoft.com/office/powerpoint/2010/main" val="124853632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85D44DD-623A-4799-9143-CEA5DE81D915}" type="datetimeFigureOut">
              <a:rPr lang="en-US" smtClean="0"/>
              <a:t>12/29/2016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DB64DD-9764-441B-8B83-133EF498CCF4}" type="slidenum">
              <a:rPr lang="en-US" smtClean="0"/>
              <a:t>‹#›</a:t>
            </a:fld>
            <a:endParaRPr lang="en-US"/>
          </a:p>
        </p:txBody>
      </p:sp>
    </p:spTree>
    <p:extLst>
      <p:ext uri="{BB962C8B-B14F-4D97-AF65-F5344CB8AC3E}">
        <p14:creationId xmlns:p14="http://schemas.microsoft.com/office/powerpoint/2010/main" val="4363319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85D44DD-623A-4799-9143-CEA5DE81D915}" type="datetimeFigureOut">
              <a:rPr lang="en-US" smtClean="0"/>
              <a:t>12/29/2016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DB64DD-9764-441B-8B83-133EF498CCF4}" type="slidenum">
              <a:rPr lang="en-US" smtClean="0"/>
              <a:t>‹#›</a:t>
            </a:fld>
            <a:endParaRPr lang="en-US"/>
          </a:p>
        </p:txBody>
      </p:sp>
    </p:spTree>
    <p:extLst>
      <p:ext uri="{BB962C8B-B14F-4D97-AF65-F5344CB8AC3E}">
        <p14:creationId xmlns:p14="http://schemas.microsoft.com/office/powerpoint/2010/main" val="359061107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85D44DD-623A-4799-9143-CEA5DE81D915}" type="datetimeFigureOut">
              <a:rPr lang="en-US" smtClean="0"/>
              <a:t>12/29/2016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DB64DD-9764-441B-8B83-133EF498CCF4}" type="slidenum">
              <a:rPr lang="en-US" smtClean="0"/>
              <a:t>‹#›</a:t>
            </a:fld>
            <a:endParaRPr lang="en-US"/>
          </a:p>
        </p:txBody>
      </p:sp>
    </p:spTree>
    <p:extLst>
      <p:ext uri="{BB962C8B-B14F-4D97-AF65-F5344CB8AC3E}">
        <p14:creationId xmlns:p14="http://schemas.microsoft.com/office/powerpoint/2010/main" val="3532700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85D44DD-623A-4799-9143-CEA5DE81D915}" type="datetimeFigureOut">
              <a:rPr lang="en-US" smtClean="0"/>
              <a:t>12/29/2016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DB64DD-9764-441B-8B83-133EF498CCF4}" type="slidenum">
              <a:rPr lang="en-US" smtClean="0"/>
              <a:t>‹#›</a:t>
            </a:fld>
            <a:endParaRPr lang="en-US"/>
          </a:p>
        </p:txBody>
      </p:sp>
    </p:spTree>
    <p:extLst>
      <p:ext uri="{BB962C8B-B14F-4D97-AF65-F5344CB8AC3E}">
        <p14:creationId xmlns:p14="http://schemas.microsoft.com/office/powerpoint/2010/main" val="428924799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5D44DD-623A-4799-9143-CEA5DE81D915}" type="datetimeFigureOut">
              <a:rPr lang="en-US" smtClean="0"/>
              <a:t>12/29/2016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DB64DD-9764-441B-8B83-133EF498CCF4}" type="slidenum">
              <a:rPr lang="en-US" smtClean="0"/>
              <a:t>‹#›</a:t>
            </a:fld>
            <a:endParaRPr lang="en-US"/>
          </a:p>
        </p:txBody>
      </p:sp>
    </p:spTree>
    <p:extLst>
      <p:ext uri="{BB962C8B-B14F-4D97-AF65-F5344CB8AC3E}">
        <p14:creationId xmlns:p14="http://schemas.microsoft.com/office/powerpoint/2010/main" val="232413052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85D44DD-623A-4799-9143-CEA5DE81D915}" type="datetimeFigureOut">
              <a:rPr lang="en-US" smtClean="0"/>
              <a:t>12/29/2016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DB64DD-9764-441B-8B83-133EF498CCF4}" type="slidenum">
              <a:rPr lang="en-US" smtClean="0"/>
              <a:t>‹#›</a:t>
            </a:fld>
            <a:endParaRPr lang="en-US"/>
          </a:p>
        </p:txBody>
      </p:sp>
    </p:spTree>
    <p:extLst>
      <p:ext uri="{BB962C8B-B14F-4D97-AF65-F5344CB8AC3E}">
        <p14:creationId xmlns:p14="http://schemas.microsoft.com/office/powerpoint/2010/main" val="21970663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85D44DD-623A-4799-9143-CEA5DE81D915}" type="datetimeFigureOut">
              <a:rPr lang="en-US" smtClean="0"/>
              <a:t>12/29/2016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DB64DD-9764-441B-8B83-133EF498CCF4}" type="slidenum">
              <a:rPr lang="en-US" smtClean="0"/>
              <a:t>‹#›</a:t>
            </a:fld>
            <a:endParaRPr lang="en-US"/>
          </a:p>
        </p:txBody>
      </p:sp>
    </p:spTree>
    <p:extLst>
      <p:ext uri="{BB962C8B-B14F-4D97-AF65-F5344CB8AC3E}">
        <p14:creationId xmlns:p14="http://schemas.microsoft.com/office/powerpoint/2010/main" val="228706786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2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5D44DD-623A-4799-9143-CEA5DE81D915}" type="datetimeFigureOut">
              <a:rPr lang="en-US" smtClean="0"/>
              <a:t>12/29/2016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DB64DD-9764-441B-8B83-133EF498CCF4}" type="slidenum">
              <a:rPr lang="en-US" smtClean="0"/>
              <a:t>‹#›</a:t>
            </a:fld>
            <a:endParaRPr lang="en-US"/>
          </a:p>
        </p:txBody>
      </p:sp>
    </p:spTree>
    <p:extLst>
      <p:ext uri="{BB962C8B-B14F-4D97-AF65-F5344CB8AC3E}">
        <p14:creationId xmlns:p14="http://schemas.microsoft.com/office/powerpoint/2010/main" val="1662993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3.png"/><Relationship Id="rId2" Type="http://schemas.openxmlformats.org/officeDocument/2006/relationships/audio" Target="../media/media1.m4a"/><Relationship Id="rId1" Type="http://schemas.microsoft.com/office/2007/relationships/media" Target="../media/media1.m4a"/><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6.m4a"/><Relationship Id="rId1" Type="http://schemas.microsoft.com/office/2007/relationships/media" Target="../media/media6.m4a"/><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3.png"/><Relationship Id="rId4" Type="http://schemas.openxmlformats.org/officeDocument/2006/relationships/hyperlink" Target="http://leg.mt.gov/css/About-the-Legislature/Lawmaking-Process/testify.asp"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22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b="1" dirty="0" smtClean="0">
                <a:solidFill>
                  <a:srgbClr val="66FFFF"/>
                </a:solidFill>
                <a:effectLst>
                  <a:outerShdw blurRad="38100" dist="38100" dir="2700000" algn="tl">
                    <a:srgbClr val="000000">
                      <a:alpha val="43137"/>
                    </a:srgbClr>
                  </a:outerShdw>
                </a:effectLst>
              </a:rPr>
              <a:t>Providing Formal Testimony at Legislative Hearings</a:t>
            </a:r>
            <a:endParaRPr lang="en-US" b="1" dirty="0">
              <a:solidFill>
                <a:srgbClr val="66FFFF"/>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0" y="3946427"/>
            <a:ext cx="12192000" cy="2290762"/>
          </a:xfrm>
          <a:noFill/>
        </p:spPr>
        <p:txBody>
          <a:bodyPr>
            <a:normAutofit/>
          </a:bodyPr>
          <a:lstStyle/>
          <a:p>
            <a:r>
              <a:rPr lang="en-US" sz="4400" i="1" dirty="0" smtClean="0">
                <a:effectLst>
                  <a:outerShdw blurRad="38100" dist="38100" dir="2700000" algn="tl">
                    <a:srgbClr val="000000">
                      <a:alpha val="43137"/>
                    </a:srgbClr>
                  </a:outerShdw>
                </a:effectLst>
              </a:rPr>
              <a:t>A guide to provide steps and tips </a:t>
            </a:r>
          </a:p>
          <a:p>
            <a:r>
              <a:rPr lang="en-US" sz="4400" i="1" dirty="0" smtClean="0">
                <a:effectLst>
                  <a:outerShdw blurRad="38100" dist="38100" dir="2700000" algn="tl">
                    <a:srgbClr val="000000">
                      <a:alpha val="43137"/>
                    </a:srgbClr>
                  </a:outerShdw>
                </a:effectLst>
              </a:rPr>
              <a:t>for testifying during a committee hearing on a legislative bill.   </a:t>
            </a:r>
            <a:endParaRPr lang="en-US" sz="4400" i="1" dirty="0">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5" cstate="print">
            <a:extLst>
              <a:ext uri="{BEBA8EAE-BF5A-486C-A8C5-ECC9F3942E4B}">
                <a14:imgProps xmlns:a14="http://schemas.microsoft.com/office/drawing/2010/main">
                  <a14:imgLayer r:embed="rId6">
                    <a14:imgEffect>
                      <a14:backgroundRemoval t="9731" b="100000" l="0" r="89903"/>
                    </a14:imgEffect>
                  </a14:imgLayer>
                </a14:imgProps>
              </a:ext>
              <a:ext uri="{28A0092B-C50C-407E-A947-70E740481C1C}">
                <a14:useLocalDpi xmlns:a14="http://schemas.microsoft.com/office/drawing/2010/main" val="0"/>
              </a:ext>
            </a:extLst>
          </a:blip>
          <a:stretch>
            <a:fillRect/>
          </a:stretch>
        </p:blipFill>
        <p:spPr>
          <a:xfrm>
            <a:off x="5394960" y="82296"/>
            <a:ext cx="1879600" cy="1228344"/>
          </a:xfrm>
          <a:prstGeom prst="rect">
            <a:avLst/>
          </a:prstGeom>
        </p:spPr>
      </p:pic>
      <p:pic>
        <p:nvPicPr>
          <p:cNvPr id="5" name="Slide 1 - Testifying Demo">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5892800" y="3225800"/>
            <a:ext cx="406400" cy="406400"/>
          </a:xfrm>
          <a:prstGeom prst="rect">
            <a:avLst/>
          </a:prstGeom>
        </p:spPr>
      </p:pic>
    </p:spTree>
    <p:extLst>
      <p:ext uri="{BB962C8B-B14F-4D97-AF65-F5344CB8AC3E}">
        <p14:creationId xmlns:p14="http://schemas.microsoft.com/office/powerpoint/2010/main" val="2274416525"/>
      </p:ext>
    </p:extLst>
  </p:cSld>
  <p:clrMapOvr>
    <a:masterClrMapping/>
  </p:clrMapOvr>
  <mc:AlternateContent xmlns:mc="http://schemas.openxmlformats.org/markup-compatibility/2006" xmlns:p14="http://schemas.microsoft.com/office/powerpoint/2010/main">
    <mc:Choice Requires="p14">
      <p:transition p14:dur="10" advClick="0" advTm="24000"/>
    </mc:Choice>
    <mc:Fallback xmlns="">
      <p:transition advClick="0" advTm="2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500"/>
                                  </p:stCondLst>
                                  <p:childTnLst>
                                    <p:cmd type="call" cmd="playFrom(0.0)">
                                      <p:cBhvr>
                                        <p:cTn id="6" dur="20619"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rgbClr val="66FFFF"/>
                </a:solidFill>
                <a:effectLst>
                  <a:outerShdw blurRad="38100" dist="38100" dir="2700000" algn="tl">
                    <a:srgbClr val="000000">
                      <a:alpha val="43137"/>
                    </a:srgbClr>
                  </a:outerShdw>
                </a:effectLst>
              </a:rPr>
              <a:t>Sign In</a:t>
            </a:r>
            <a:endParaRPr lang="en-US" dirty="0">
              <a:solidFill>
                <a:srgbClr val="66FFFF"/>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524000" y="3602038"/>
            <a:ext cx="9505950" cy="2570162"/>
          </a:xfrm>
        </p:spPr>
        <p:txBody>
          <a:bodyPr>
            <a:noAutofit/>
          </a:bodyPr>
          <a:lstStyle/>
          <a:p>
            <a:r>
              <a:rPr lang="en-US" sz="2800" b="1" dirty="0" smtClean="0"/>
              <a:t>Legislative Committee Hearings will always have a sign-in sheet available just inside the entrance door of the room where the hearing is taking place.  Please provide your first and last name, position and</a:t>
            </a:r>
            <a:r>
              <a:rPr lang="en-US" sz="2800" b="1" dirty="0"/>
              <a:t> </a:t>
            </a:r>
            <a:r>
              <a:rPr lang="en-US" sz="2800" b="1" dirty="0" smtClean="0"/>
              <a:t>organization. </a:t>
            </a:r>
          </a:p>
          <a:p>
            <a:r>
              <a:rPr lang="en-US" sz="2800" b="1" dirty="0" smtClean="0"/>
              <a:t>Website:  leg.mt.gov</a:t>
            </a:r>
            <a:endParaRPr lang="en-US" sz="2800" b="1" dirty="0"/>
          </a:p>
        </p:txBody>
      </p:sp>
      <p:pic>
        <p:nvPicPr>
          <p:cNvPr id="4" name="Slide 2 - Sign In">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892800" y="3225800"/>
            <a:ext cx="406400" cy="406400"/>
          </a:xfrm>
          <a:prstGeom prst="rect">
            <a:avLst/>
          </a:prstGeom>
        </p:spPr>
      </p:pic>
    </p:spTree>
    <p:extLst>
      <p:ext uri="{BB962C8B-B14F-4D97-AF65-F5344CB8AC3E}">
        <p14:creationId xmlns:p14="http://schemas.microsoft.com/office/powerpoint/2010/main" val="3869464374"/>
      </p:ext>
    </p:extLst>
  </p:cSld>
  <p:clrMapOvr>
    <a:masterClrMapping/>
  </p:clrMapOvr>
  <mc:AlternateContent xmlns:mc="http://schemas.openxmlformats.org/markup-compatibility/2006" xmlns:p14="http://schemas.microsoft.com/office/powerpoint/2010/main">
    <mc:Choice Requires="p14">
      <p:transition p14:dur="10" advClick="0" advTm="38000">
        <p:sndAc>
          <p:endSnd/>
        </p:sndAc>
      </p:transition>
    </mc:Choice>
    <mc:Fallback xmlns="">
      <p:transition advClick="0" advTm="38000">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2000"/>
                                  </p:stCondLst>
                                  <p:childTnLst>
                                    <p:cmd type="call" cmd="playFrom(0.0)">
                                      <p:cBhvr>
                                        <p:cTn id="6" dur="375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rgbClr val="66FFFF"/>
                </a:solidFill>
                <a:effectLst>
                  <a:outerShdw blurRad="38100" dist="38100" dir="2700000" algn="tl">
                    <a:srgbClr val="000000">
                      <a:alpha val="43137"/>
                    </a:srgbClr>
                  </a:outerShdw>
                </a:effectLst>
              </a:rPr>
              <a:t>Time to Speak</a:t>
            </a:r>
            <a:endParaRPr lang="en-US" dirty="0">
              <a:solidFill>
                <a:srgbClr val="66FFFF"/>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524000" y="3602038"/>
            <a:ext cx="9144000" cy="2011362"/>
          </a:xfrm>
        </p:spPr>
        <p:txBody>
          <a:bodyPr>
            <a:normAutofit/>
          </a:bodyPr>
          <a:lstStyle/>
          <a:p>
            <a:r>
              <a:rPr lang="en-US" sz="2800" b="1" dirty="0" smtClean="0"/>
              <a:t>The committee chair sets an allotted time for testimony to be given. Always remember that a hearing is for the primary purpose of providing that time for the public to speak and weigh in on a bill.</a:t>
            </a:r>
            <a:endParaRPr lang="en-US" sz="2800" b="1" dirty="0"/>
          </a:p>
        </p:txBody>
      </p:sp>
      <p:pic>
        <p:nvPicPr>
          <p:cNvPr id="4" name="Slide #3 - Time to Speak">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892800" y="3225800"/>
            <a:ext cx="406400" cy="406400"/>
          </a:xfrm>
          <a:prstGeom prst="rect">
            <a:avLst/>
          </a:prstGeom>
        </p:spPr>
      </p:pic>
    </p:spTree>
    <p:extLst>
      <p:ext uri="{BB962C8B-B14F-4D97-AF65-F5344CB8AC3E}">
        <p14:creationId xmlns:p14="http://schemas.microsoft.com/office/powerpoint/2010/main" val="4185768410"/>
      </p:ext>
    </p:extLst>
  </p:cSld>
  <p:clrMapOvr>
    <a:masterClrMapping/>
  </p:clrMapOvr>
  <mc:AlternateContent xmlns:mc="http://schemas.openxmlformats.org/markup-compatibility/2006" xmlns:p14="http://schemas.microsoft.com/office/powerpoint/2010/main">
    <mc:Choice Requires="p14">
      <p:transition p14:dur="10" advClick="0" advTm="33000"/>
    </mc:Choice>
    <mc:Fallback xmlns="">
      <p:transition advClick="0" advTm="3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2000"/>
                                  </p:stCondLst>
                                  <p:childTnLst>
                                    <p:cmd type="call" cmd="playFrom(0.0)">
                                      <p:cBhvr>
                                        <p:cTn id="6" dur="2944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rgbClr val="66FFFF"/>
                </a:solidFill>
                <a:effectLst>
                  <a:outerShdw blurRad="38100" dist="38100" dir="2700000" algn="tl">
                    <a:srgbClr val="000000">
                      <a:alpha val="43137"/>
                    </a:srgbClr>
                  </a:outerShdw>
                </a:effectLst>
              </a:rPr>
              <a:t>Time to Testify I</a:t>
            </a:r>
            <a:endParaRPr lang="en-US" dirty="0">
              <a:solidFill>
                <a:srgbClr val="66FFFF"/>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524000" y="3602037"/>
            <a:ext cx="9144000" cy="2770187"/>
          </a:xfrm>
        </p:spPr>
        <p:txBody>
          <a:bodyPr>
            <a:normAutofit/>
          </a:bodyPr>
          <a:lstStyle/>
          <a:p>
            <a:pPr algn="l"/>
            <a:r>
              <a:rPr lang="en-US" sz="2800" b="1" dirty="0" smtClean="0"/>
              <a:t>As  you step to the podium first or another finishes their testimony and you see fit to take your turn, make sure to adjust the mic where you feel your voice will be projected best.  Now it is time to start your testimony by introducing yourself to the legislative committee chair and the committee. </a:t>
            </a:r>
            <a:endParaRPr lang="en-US" sz="2800" b="1" dirty="0"/>
          </a:p>
        </p:txBody>
      </p:sp>
      <p:pic>
        <p:nvPicPr>
          <p:cNvPr id="4" name="Slide #4 Time to Testify I">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892800" y="3225800"/>
            <a:ext cx="406400" cy="406400"/>
          </a:xfrm>
          <a:prstGeom prst="rect">
            <a:avLst/>
          </a:prstGeom>
        </p:spPr>
      </p:pic>
    </p:spTree>
    <p:extLst>
      <p:ext uri="{BB962C8B-B14F-4D97-AF65-F5344CB8AC3E}">
        <p14:creationId xmlns:p14="http://schemas.microsoft.com/office/powerpoint/2010/main" val="77391048"/>
      </p:ext>
    </p:extLst>
  </p:cSld>
  <p:clrMapOvr>
    <a:masterClrMapping/>
  </p:clrMapOvr>
  <mc:AlternateContent xmlns:mc="http://schemas.openxmlformats.org/markup-compatibility/2006" xmlns:p14="http://schemas.microsoft.com/office/powerpoint/2010/main">
    <mc:Choice Requires="p14">
      <p:transition p14:dur="10" advClick="0" advTm="34000"/>
    </mc:Choice>
    <mc:Fallback xmlns="">
      <p:transition advClick="0" advTm="3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2000"/>
                                  </p:stCondLst>
                                  <p:childTnLst>
                                    <p:cmd type="call" cmd="playFrom(0.0)">
                                      <p:cBhvr>
                                        <p:cTn id="6" dur="2133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rgbClr val="66FFFF"/>
                </a:solidFill>
                <a:effectLst>
                  <a:outerShdw blurRad="38100" dist="38100" dir="2700000" algn="tl">
                    <a:srgbClr val="000000">
                      <a:alpha val="43137"/>
                    </a:srgbClr>
                  </a:outerShdw>
                </a:effectLst>
              </a:rPr>
              <a:t>Time To Testify II</a:t>
            </a:r>
            <a:endParaRPr lang="en-US" dirty="0">
              <a:solidFill>
                <a:srgbClr val="66FFFF"/>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524000" y="3602037"/>
            <a:ext cx="9144000" cy="2865438"/>
          </a:xfrm>
        </p:spPr>
        <p:txBody>
          <a:bodyPr>
            <a:noAutofit/>
          </a:bodyPr>
          <a:lstStyle/>
          <a:p>
            <a:pPr algn="l"/>
            <a:r>
              <a:rPr lang="en-US" sz="2800" b="1" dirty="0" smtClean="0"/>
              <a:t>Start your testimony by stating “Mr. Chair (Madam </a:t>
            </a:r>
            <a:r>
              <a:rPr lang="en-US" sz="2800" b="1" dirty="0"/>
              <a:t>C</a:t>
            </a:r>
            <a:r>
              <a:rPr lang="en-US" sz="2800" b="1" dirty="0" smtClean="0"/>
              <a:t>hair), members of the committee…” Then introduce yourself by name, occupation and organization you represent. Then begin your testimony, keeping to the subject of the bill and the point you want to make. When finished, thank the committee with a simple “Thank you” or “Thank you for your time” and return to your seat. </a:t>
            </a:r>
            <a:endParaRPr lang="en-US" sz="2800" b="1" dirty="0"/>
          </a:p>
        </p:txBody>
      </p:sp>
      <p:pic>
        <p:nvPicPr>
          <p:cNvPr id="4" name="Slide #5 Time to Testify II">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892800" y="3225800"/>
            <a:ext cx="406400" cy="406400"/>
          </a:xfrm>
          <a:prstGeom prst="rect">
            <a:avLst/>
          </a:prstGeom>
        </p:spPr>
      </p:pic>
    </p:spTree>
    <p:extLst>
      <p:ext uri="{BB962C8B-B14F-4D97-AF65-F5344CB8AC3E}">
        <p14:creationId xmlns:p14="http://schemas.microsoft.com/office/powerpoint/2010/main" val="2144669052"/>
      </p:ext>
    </p:extLst>
  </p:cSld>
  <p:clrMapOvr>
    <a:masterClrMapping/>
  </p:clrMapOvr>
  <mc:AlternateContent xmlns:mc="http://schemas.openxmlformats.org/markup-compatibility/2006" xmlns:p14="http://schemas.microsoft.com/office/powerpoint/2010/main">
    <mc:Choice Requires="p14">
      <p:transition p14:dur="10" advClick="0" advTm="27000"/>
    </mc:Choice>
    <mc:Fallback xmlns="">
      <p:transition advClick="0" advTm="27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2000"/>
                                  </p:stCondLst>
                                  <p:childTnLst>
                                    <p:cmd type="call" cmd="playFrom(0.0)">
                                      <p:cBhvr>
                                        <p:cTn id="6" dur="1272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19250" y="0"/>
            <a:ext cx="9144000" cy="2387600"/>
          </a:xfrm>
        </p:spPr>
        <p:txBody>
          <a:bodyPr/>
          <a:lstStyle/>
          <a:p>
            <a:r>
              <a:rPr lang="en-US" dirty="0" smtClean="0">
                <a:solidFill>
                  <a:srgbClr val="66FFFF"/>
                </a:solidFill>
                <a:effectLst>
                  <a:outerShdw blurRad="38100" dist="38100" dir="2700000" algn="tl">
                    <a:srgbClr val="000000">
                      <a:alpha val="43137"/>
                    </a:srgbClr>
                  </a:outerShdw>
                </a:effectLst>
              </a:rPr>
              <a:t>Questions from the Committee</a:t>
            </a:r>
            <a:endParaRPr lang="en-US" dirty="0">
              <a:solidFill>
                <a:srgbClr val="66FFFF"/>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076325" y="2562225"/>
            <a:ext cx="10382250" cy="4171950"/>
          </a:xfrm>
        </p:spPr>
        <p:txBody>
          <a:bodyPr>
            <a:normAutofit/>
          </a:bodyPr>
          <a:lstStyle/>
          <a:p>
            <a:pPr algn="l"/>
            <a:r>
              <a:rPr lang="en-US" b="1" dirty="0" smtClean="0"/>
              <a:t>At the conclusion of time allotted for hearing testimony from those in support and those opposed, the chair will ask the committee members if they have any questions of those that testified.  If you are asked to answer a question, step to the podium and mic; this time you should state the following when addressing the chair and the member that is asking the question:  “Mr. Chair (Madam Chair), Representative Doe (Senator Doe)…”.  The committee member will then ask the question.  When you respond, start with, again, addressing the chair and the member’s name for example:  “Mr. Chair (Madam Chair), Representative Doe (Senator Doe)…” then start your response to question. Repeat the address of those two if there are follow-up questions given to you.</a:t>
            </a:r>
            <a:endParaRPr lang="en-US" b="1" dirty="0"/>
          </a:p>
        </p:txBody>
      </p:sp>
      <p:pic>
        <p:nvPicPr>
          <p:cNvPr id="5" name="Slide #6 Question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892800" y="3225800"/>
            <a:ext cx="406400" cy="406400"/>
          </a:xfrm>
          <a:prstGeom prst="rect">
            <a:avLst/>
          </a:prstGeom>
        </p:spPr>
      </p:pic>
    </p:spTree>
    <p:extLst>
      <p:ext uri="{BB962C8B-B14F-4D97-AF65-F5344CB8AC3E}">
        <p14:creationId xmlns:p14="http://schemas.microsoft.com/office/powerpoint/2010/main" val="4285431012"/>
      </p:ext>
    </p:extLst>
  </p:cSld>
  <p:clrMapOvr>
    <a:masterClrMapping/>
  </p:clrMapOvr>
  <mc:AlternateContent xmlns:mc="http://schemas.openxmlformats.org/markup-compatibility/2006" xmlns:p14="http://schemas.microsoft.com/office/powerpoint/2010/main">
    <mc:Choice Requires="p14">
      <p:transition p14:dur="10" advClick="0" advTm="40000"/>
    </mc:Choice>
    <mc:Fallback xmlns="">
      <p:transition advClick="0" advTm="4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2000"/>
                                  </p:stCondLst>
                                  <p:childTnLst>
                                    <p:cmd type="call" cmd="playFrom(0.0)">
                                      <p:cBhvr>
                                        <p:cTn id="6" dur="32322"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90675" y="188913"/>
            <a:ext cx="9144000" cy="2387600"/>
          </a:xfrm>
        </p:spPr>
        <p:txBody>
          <a:bodyPr/>
          <a:lstStyle/>
          <a:p>
            <a:r>
              <a:rPr lang="en-US" dirty="0" smtClean="0">
                <a:solidFill>
                  <a:srgbClr val="66FFFF"/>
                </a:solidFill>
                <a:effectLst>
                  <a:outerShdw blurRad="38100" dist="38100" dir="2700000" algn="tl">
                    <a:srgbClr val="000000">
                      <a:alpha val="43137"/>
                    </a:srgbClr>
                  </a:outerShdw>
                </a:effectLst>
              </a:rPr>
              <a:t>Conclusion of Hearing</a:t>
            </a:r>
            <a:endParaRPr lang="en-US" dirty="0">
              <a:solidFill>
                <a:srgbClr val="66FFFF"/>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590675" y="2706687"/>
            <a:ext cx="9144000" cy="3646488"/>
          </a:xfrm>
        </p:spPr>
        <p:txBody>
          <a:bodyPr>
            <a:normAutofit fontScale="92500"/>
          </a:bodyPr>
          <a:lstStyle/>
          <a:p>
            <a:pPr algn="l"/>
            <a:r>
              <a:rPr lang="en-US" sz="2800" b="1" dirty="0" smtClean="0"/>
              <a:t>When there are no more questions, the chair will thank the audience and those that testified, concluding the hearing.  Here are a few other helpful items to know when testifying:</a:t>
            </a:r>
          </a:p>
          <a:p>
            <a:pPr marL="457200" indent="-457200" algn="l">
              <a:buAutoNum type="arabicPeriod"/>
            </a:pPr>
            <a:r>
              <a:rPr lang="en-US" sz="2800" b="1" dirty="0" smtClean="0"/>
              <a:t>You can also provide a copy of written testimony if you desire.</a:t>
            </a:r>
          </a:p>
          <a:p>
            <a:pPr marL="457200" indent="-457200" algn="l">
              <a:buAutoNum type="arabicPeriod" startAt="2"/>
            </a:pPr>
            <a:r>
              <a:rPr lang="en-US" sz="2800" b="1" dirty="0" smtClean="0"/>
              <a:t>Relax, don’t be intimidated and realize the committee is interested in what you have to say.  </a:t>
            </a:r>
          </a:p>
          <a:p>
            <a:pPr marL="457200" indent="-457200" algn="l">
              <a:buAutoNum type="arabicPeriod" startAt="2"/>
            </a:pPr>
            <a:r>
              <a:rPr lang="en-US" sz="2800" b="1" dirty="0" smtClean="0"/>
              <a:t>You can access more specific information on the Legislative Website at the following link:  </a:t>
            </a:r>
            <a:r>
              <a:rPr lang="en-US" sz="2800" b="1" dirty="0" smtClean="0">
                <a:hlinkClick r:id="rId4"/>
              </a:rPr>
              <a:t>Testifying Before a Committee</a:t>
            </a:r>
            <a:endParaRPr lang="en-US" sz="2800" b="1" dirty="0" smtClean="0"/>
          </a:p>
          <a:p>
            <a:pPr marL="457200" indent="-457200">
              <a:buAutoNum type="arabicPeriod"/>
            </a:pPr>
            <a:endParaRPr lang="en-US" dirty="0"/>
          </a:p>
        </p:txBody>
      </p:sp>
      <p:pic>
        <p:nvPicPr>
          <p:cNvPr id="4" name="Slide #7 Ending">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892800" y="3225800"/>
            <a:ext cx="406400" cy="406400"/>
          </a:xfrm>
          <a:prstGeom prst="rect">
            <a:avLst/>
          </a:prstGeom>
        </p:spPr>
      </p:pic>
    </p:spTree>
    <p:extLst>
      <p:ext uri="{BB962C8B-B14F-4D97-AF65-F5344CB8AC3E}">
        <p14:creationId xmlns:p14="http://schemas.microsoft.com/office/powerpoint/2010/main" val="1407912990"/>
      </p:ext>
    </p:extLst>
  </p:cSld>
  <p:clrMapOvr>
    <a:masterClrMapping/>
  </p:clrMapOvr>
  <mc:AlternateContent xmlns:mc="http://schemas.openxmlformats.org/markup-compatibility/2006" xmlns:p14="http://schemas.microsoft.com/office/powerpoint/2010/main">
    <mc:Choice Requires="p14">
      <p:transition p14:dur="10" advClick="0" advTm="65000"/>
    </mc:Choice>
    <mc:Fallback xmlns="">
      <p:transition advClick="0" advTm="6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2000"/>
                                  </p:stCondLst>
                                  <p:childTnLst>
                                    <p:cmd type="call" cmd="playFrom(0.0)">
                                      <p:cBhvr>
                                        <p:cTn id="6" dur="5312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1601</TotalTime>
  <Words>489</Words>
  <Application>Microsoft Office PowerPoint</Application>
  <PresentationFormat>Widescreen</PresentationFormat>
  <Paragraphs>19</Paragraphs>
  <Slides>7</Slides>
  <Notes>0</Notes>
  <HiddenSlides>0</HiddenSlides>
  <MMClips>7</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Providing Formal Testimony at Legislative Hearings</vt:lpstr>
      <vt:lpstr>Sign In</vt:lpstr>
      <vt:lpstr>Time to Speak</vt:lpstr>
      <vt:lpstr>Time to Testify I</vt:lpstr>
      <vt:lpstr>Time To Testify II</vt:lpstr>
      <vt:lpstr>Questions from the Committee</vt:lpstr>
      <vt:lpstr>Conclusion of Hearing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sampa@sammt.org</dc:creator>
  <cp:lastModifiedBy>Kirk Miller</cp:lastModifiedBy>
  <cp:revision>54</cp:revision>
  <dcterms:created xsi:type="dcterms:W3CDTF">2016-12-05T14:56:45Z</dcterms:created>
  <dcterms:modified xsi:type="dcterms:W3CDTF">2016-12-29T21:34:22Z</dcterms:modified>
</cp:coreProperties>
</file>